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nmR3s3r/atUMZqqYr2gxt9U4e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48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Nečaský" userId="4d5b1f2d-d072-4f2f-b575-b96d99ede51e" providerId="ADAL" clId="{3738FCF4-709A-439E-87E7-9153DE3C0BA1}"/>
    <pc:docChg chg="delSld modSld">
      <pc:chgData name="Martin Nečaský" userId="4d5b1f2d-d072-4f2f-b575-b96d99ede51e" providerId="ADAL" clId="{3738FCF4-709A-439E-87E7-9153DE3C0BA1}" dt="2022-09-22T07:25:57.612" v="1" actId="1076"/>
      <pc:docMkLst>
        <pc:docMk/>
      </pc:docMkLst>
      <pc:sldChg chg="modSp mod">
        <pc:chgData name="Martin Nečaský" userId="4d5b1f2d-d072-4f2f-b575-b96d99ede51e" providerId="ADAL" clId="{3738FCF4-709A-439E-87E7-9153DE3C0BA1}" dt="2022-09-22T07:25:57.612" v="1" actId="1076"/>
        <pc:sldMkLst>
          <pc:docMk/>
          <pc:sldMk cId="0" sldId="295"/>
        </pc:sldMkLst>
        <pc:spChg chg="mod">
          <ac:chgData name="Martin Nečaský" userId="4d5b1f2d-d072-4f2f-b575-b96d99ede51e" providerId="ADAL" clId="{3738FCF4-709A-439E-87E7-9153DE3C0BA1}" dt="2022-09-22T07:25:57.612" v="1" actId="1076"/>
          <ac:spMkLst>
            <pc:docMk/>
            <pc:sldMk cId="0" sldId="295"/>
            <ac:spMk id="661" creationId="{00000000-0000-0000-0000-000000000000}"/>
          </ac:spMkLst>
        </pc:spChg>
        <pc:cxnChg chg="mod">
          <ac:chgData name="Martin Nečaský" userId="4d5b1f2d-d072-4f2f-b575-b96d99ede51e" providerId="ADAL" clId="{3738FCF4-709A-439E-87E7-9153DE3C0BA1}" dt="2022-09-22T07:25:57.612" v="1" actId="1076"/>
          <ac:cxnSpMkLst>
            <pc:docMk/>
            <pc:sldMk cId="0" sldId="295"/>
            <ac:cxnSpMk id="665" creationId="{00000000-0000-0000-0000-000000000000}"/>
          </ac:cxnSpMkLst>
        </pc:cxnChg>
        <pc:cxnChg chg="mod">
          <ac:chgData name="Martin Nečaský" userId="4d5b1f2d-d072-4f2f-b575-b96d99ede51e" providerId="ADAL" clId="{3738FCF4-709A-439E-87E7-9153DE3C0BA1}" dt="2022-09-22T07:25:57.612" v="1" actId="1076"/>
          <ac:cxnSpMkLst>
            <pc:docMk/>
            <pc:sldMk cId="0" sldId="295"/>
            <ac:cxnSpMk id="666" creationId="{00000000-0000-0000-0000-000000000000}"/>
          </ac:cxnSpMkLst>
        </pc:cxnChg>
        <pc:cxnChg chg="mod">
          <ac:chgData name="Martin Nečaský" userId="4d5b1f2d-d072-4f2f-b575-b96d99ede51e" providerId="ADAL" clId="{3738FCF4-709A-439E-87E7-9153DE3C0BA1}" dt="2022-09-22T07:25:57.612" v="1" actId="1076"/>
          <ac:cxnSpMkLst>
            <pc:docMk/>
            <pc:sldMk cId="0" sldId="295"/>
            <ac:cxnSpMk id="673" creationId="{00000000-0000-0000-0000-000000000000}"/>
          </ac:cxnSpMkLst>
        </pc:cxnChg>
        <pc:cxnChg chg="mod">
          <ac:chgData name="Martin Nečaský" userId="4d5b1f2d-d072-4f2f-b575-b96d99ede51e" providerId="ADAL" clId="{3738FCF4-709A-439E-87E7-9153DE3C0BA1}" dt="2022-09-22T07:25:57.612" v="1" actId="1076"/>
          <ac:cxnSpMkLst>
            <pc:docMk/>
            <pc:sldMk cId="0" sldId="295"/>
            <ac:cxnSpMk id="674" creationId="{00000000-0000-0000-0000-000000000000}"/>
          </ac:cxnSpMkLst>
        </pc:cxnChg>
      </pc:sldChg>
      <pc:sldChg chg="del">
        <pc:chgData name="Martin Nečaský" userId="4d5b1f2d-d072-4f2f-b575-b96d99ede51e" providerId="ADAL" clId="{3738FCF4-709A-439E-87E7-9153DE3C0BA1}" dt="2022-09-22T06:41:59.785" v="0" actId="47"/>
        <pc:sldMkLst>
          <pc:docMk/>
          <pc:sldMk cId="0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dbc809e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9dbc809e99_0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9dbc809e99_0_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dbc809e9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9dbc809e99_0_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9dbc809e99_0_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! Data viewpoint = Information Model viewpoint in the other classification at the end of these slides.</a:t>
            </a:r>
            <a:endParaRPr/>
          </a:p>
        </p:txBody>
      </p:sp>
      <p:sp>
        <p:nvSpPr>
          <p:cNvPr id="253" name="Google Shape;253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d4d26a9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9dd4d26a95_0_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9dd4d26a95_0_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dd4d26a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9dd4d26a95_0_1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9dd4d26a95_0_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dd4d26a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dd4d26a95_0_1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9dd4d26a95_0_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dd4d26a95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dd4d26a95_0_29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9dd4d26a95_0_29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cbcd85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9cbcd851c7_0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9cbcd851c7_0_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d4d26a9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d4d26a95_0_30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9dd4d26a95_0_30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d4d26a95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d4d26a95_0_35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9dd4d26a95_0_3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dd4d26a9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dd4d26a95_0_47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9dd4d26a95_0_47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dd4d26a9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dd4d26a95_0_32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9dd4d26a95_0_3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dd4d26a95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dd4d26a95_0_38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9dd4d26a95_0_38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dd4d26a95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dd4d26a95_0_40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9dd4d26a95_0_40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dd4d26a95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dd4d26a95_0_44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9dd4d26a95_0_44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dd4d26a95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dd4d26a95_0_42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9dd4d26a95_0_4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c0434e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c0434ef57_0_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9c0434ef57_0_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c0434ef5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c0434ef57_0_3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9c0434ef57_0_3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Základní komponenty systému elektronického zdravotnictví (barevně odlišeny jsou existující, částečně funkční a plánované, resp. chybějící komponenty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Napojení nového systému na již existující základní registry veřejné správy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Napojení nového systému na již existující zdarvotnické registry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c0434ef5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c0434ef57_0_5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9c0434ef57_0_5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c0434ef5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c0434ef57_0_6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9c0434ef57_0_6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dd4d26a9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9dd4d26a95_0_58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9dd4d26a95_0_58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2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dd4d26a95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dd4d26a95_0_50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9dd4d26a95_0_50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dd4d26a95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dd4d26a95_0_48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9dd4d26a95_0_48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c0434ef5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c0434ef57_0_8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9c0434ef57_0_8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2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1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also that modules can inherit rules for developers.</a:t>
            </a:r>
            <a:endParaRPr/>
          </a:p>
        </p:txBody>
      </p:sp>
      <p:sp>
        <p:nvSpPr>
          <p:cNvPr id="625" name="Google Shape;625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dd4d26a95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dd4d26a95_0_63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9dd4d26a95_0_63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dd4d26a95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dd4d26a95_0_59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9dd4d26a95_0_59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vodní snímek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 descr="C:\Users\ani\Documents\GRAPHIC DESIGN\xml\šablona čistá-01.png"/>
          <p:cNvPicPr preferRelativeResize="0"/>
          <p:nvPr/>
        </p:nvPicPr>
        <p:blipFill rotWithShape="1">
          <a:blip r:embed="rId2">
            <a:alphaModFix/>
          </a:blip>
          <a:srcRect r="27302" b="41690"/>
          <a:stretch/>
        </p:blipFill>
        <p:spPr>
          <a:xfrm>
            <a:off x="0" y="0"/>
            <a:ext cx="5435600" cy="32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2" descr="D:\Desktop\template\xwe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363" y="4076700"/>
            <a:ext cx="4202112" cy="2259013"/>
          </a:xfrm>
          <a:prstGeom prst="rect">
            <a:avLst/>
          </a:prstGeom>
          <a:noFill/>
          <a:ln>
            <a:noFill/>
          </a:ln>
          <a:effectLst>
            <a:outerShdw blurRad="190500" dist="38100" dir="2700000" sx="102000" sy="102000" algn="tl" rotWithShape="0">
              <a:srgbClr val="000000">
                <a:alpha val="61960"/>
              </a:srgbClr>
            </a:outerShdw>
          </a:effectLst>
        </p:spPr>
      </p:pic>
      <p:sp>
        <p:nvSpPr>
          <p:cNvPr id="21" name="Google Shape;21;p32"/>
          <p:cNvSpPr txBox="1">
            <a:spLocks noGrp="1"/>
          </p:cNvSpPr>
          <p:nvPr>
            <p:ph type="ctrTitle"/>
          </p:nvPr>
        </p:nvSpPr>
        <p:spPr>
          <a:xfrm>
            <a:off x="759600" y="1598400"/>
            <a:ext cx="77724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subTitle" idx="1"/>
          </p:nvPr>
        </p:nvSpPr>
        <p:spPr>
          <a:xfrm>
            <a:off x="1195200" y="30456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SzPts val="1100"/>
              <a:buNone/>
              <a:defRPr sz="2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ek s titulkem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8DC63F"/>
              </a:buClr>
              <a:buSzPts val="16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8DC63F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8DC63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8DC63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8DC63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svislý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body" idx="1"/>
          </p:nvPr>
        </p:nvSpPr>
        <p:spPr>
          <a:xfrm rot="5400000">
            <a:off x="2071687" y="-488950"/>
            <a:ext cx="50006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5750" algn="l">
              <a:spcBef>
                <a:spcPts val="360"/>
              </a:spcBef>
              <a:spcAft>
                <a:spcPts val="0"/>
              </a:spcAft>
              <a:buSzPts val="900"/>
              <a:buChar char="❑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vislý nadpis a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5750" algn="l">
              <a:spcBef>
                <a:spcPts val="360"/>
              </a:spcBef>
              <a:spcAft>
                <a:spcPts val="0"/>
              </a:spcAft>
              <a:buSzPts val="900"/>
              <a:buChar char="❑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3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ázdný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640"/>
              </a:spcBef>
              <a:spcAft>
                <a:spcPts val="0"/>
              </a:spcAft>
              <a:buClr>
                <a:srgbClr val="8DC63F"/>
              </a:buClr>
              <a:buSzPts val="160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8DC63F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8DC6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8DC6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8DC6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vodní snímek (zelený)">
  <p:cSld name="Úvodní snímek (zelený)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/>
          <p:nvPr/>
        </p:nvSpPr>
        <p:spPr>
          <a:xfrm>
            <a:off x="0" y="-1"/>
            <a:ext cx="9144000" cy="6309321"/>
          </a:xfrm>
          <a:prstGeom prst="rect">
            <a:avLst/>
          </a:prstGeom>
          <a:gradFill>
            <a:gsLst>
              <a:gs pos="0">
                <a:srgbClr val="D3F2B6">
                  <a:alpha val="49803"/>
                </a:srgbClr>
              </a:gs>
              <a:gs pos="33000">
                <a:srgbClr val="D3F2BB">
                  <a:alpha val="49803"/>
                </a:srgbClr>
              </a:gs>
              <a:gs pos="72000">
                <a:srgbClr val="E9F7DE">
                  <a:alpha val="0"/>
                </a:srgbClr>
              </a:gs>
              <a:gs pos="100000">
                <a:srgbClr val="E9F7DE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35" descr="C:\Users\ani\Documents\GRAPHIC DESIGN\xml\šablona čistá-01.png"/>
          <p:cNvPicPr preferRelativeResize="0"/>
          <p:nvPr/>
        </p:nvPicPr>
        <p:blipFill rotWithShape="1">
          <a:blip r:embed="rId2">
            <a:alphaModFix/>
          </a:blip>
          <a:srcRect r="27302" b="41690"/>
          <a:stretch/>
        </p:blipFill>
        <p:spPr>
          <a:xfrm>
            <a:off x="0" y="0"/>
            <a:ext cx="5435600" cy="32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5" descr="D:\Desktop\template\xwe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363" y="4076700"/>
            <a:ext cx="4202112" cy="2259013"/>
          </a:xfrm>
          <a:prstGeom prst="rect">
            <a:avLst/>
          </a:prstGeom>
          <a:noFill/>
          <a:ln>
            <a:noFill/>
          </a:ln>
          <a:effectLst>
            <a:outerShdw blurRad="190500" dist="38100" dir="2700000" sx="102000" sy="102000" algn="tl" rotWithShape="0">
              <a:srgbClr val="000000">
                <a:alpha val="61960"/>
              </a:srgbClr>
            </a:outerShdw>
          </a:effectLst>
        </p:spPr>
      </p:pic>
      <p:sp>
        <p:nvSpPr>
          <p:cNvPr id="37" name="Google Shape;37;p35"/>
          <p:cNvSpPr txBox="1">
            <a:spLocks noGrp="1"/>
          </p:cNvSpPr>
          <p:nvPr>
            <p:ph type="ctrTitle"/>
          </p:nvPr>
        </p:nvSpPr>
        <p:spPr>
          <a:xfrm>
            <a:off x="759600" y="1598400"/>
            <a:ext cx="77724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subTitle" idx="1"/>
          </p:nvPr>
        </p:nvSpPr>
        <p:spPr>
          <a:xfrm>
            <a:off x="1195200" y="30456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SzPts val="1100"/>
              <a:buNone/>
              <a:defRPr sz="2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áhlaví části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obsahy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4038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spcBef>
                <a:spcPts val="560"/>
              </a:spcBef>
              <a:spcAft>
                <a:spcPts val="0"/>
              </a:spcAft>
              <a:buSzPts val="1400"/>
              <a:buChar char="❑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2"/>
          </p:nvPr>
        </p:nvSpPr>
        <p:spPr>
          <a:xfrm>
            <a:off x="4648200" y="1124744"/>
            <a:ext cx="4038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spcBef>
                <a:spcPts val="560"/>
              </a:spcBef>
              <a:spcAft>
                <a:spcPts val="0"/>
              </a:spcAft>
              <a:buSzPts val="1400"/>
              <a:buChar char="❑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ovnání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2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2"/>
          </p:nvPr>
        </p:nvSpPr>
        <p:spPr>
          <a:xfrm>
            <a:off x="457200" y="1844824"/>
            <a:ext cx="4040188" cy="428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480"/>
              </a:spcBef>
              <a:spcAft>
                <a:spcPts val="0"/>
              </a:spcAft>
              <a:buSzPts val="1200"/>
              <a:buChar char="❑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body" idx="3"/>
          </p:nvPr>
        </p:nvSpPr>
        <p:spPr>
          <a:xfrm>
            <a:off x="4645025" y="112474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2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body" idx="4"/>
          </p:nvPr>
        </p:nvSpPr>
        <p:spPr>
          <a:xfrm>
            <a:off x="4645025" y="1844824"/>
            <a:ext cx="4041775" cy="428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spcBef>
                <a:spcPts val="480"/>
              </a:spcBef>
              <a:spcAft>
                <a:spcPts val="0"/>
              </a:spcAft>
              <a:buSzPts val="1200"/>
              <a:buChar char="❑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uze nadpis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sah s titulkem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spcBef>
                <a:spcPts val="640"/>
              </a:spcBef>
              <a:spcAft>
                <a:spcPts val="0"/>
              </a:spcAft>
              <a:buSzPts val="1600"/>
              <a:buChar char="❑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1"/>
          <p:cNvGrpSpPr/>
          <p:nvPr/>
        </p:nvGrpSpPr>
        <p:grpSpPr>
          <a:xfrm>
            <a:off x="0" y="6308725"/>
            <a:ext cx="9144000" cy="576263"/>
            <a:chOff x="0" y="6309320"/>
            <a:chExt cx="9144000" cy="576064"/>
          </a:xfrm>
        </p:grpSpPr>
        <p:sp>
          <p:nvSpPr>
            <p:cNvPr id="11" name="Google Shape;11;p31"/>
            <p:cNvSpPr/>
            <p:nvPr/>
          </p:nvSpPr>
          <p:spPr>
            <a:xfrm>
              <a:off x="0" y="6309320"/>
              <a:ext cx="9144000" cy="5760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" name="Google Shape;12;p31" descr="D:\Skola\XRG grafika\XRG - XML and web eng\PNG transparentní pozadí\Logo XRG and XML -10.png"/>
            <p:cNvPicPr preferRelativeResize="0"/>
            <p:nvPr/>
          </p:nvPicPr>
          <p:blipFill rotWithShape="1">
            <a:blip r:embed="rId14">
              <a:alphaModFix/>
            </a:blip>
            <a:srcRect l="12138" t="35972" r="9219" b="48312"/>
            <a:stretch/>
          </p:blipFill>
          <p:spPr>
            <a:xfrm>
              <a:off x="225608" y="6426005"/>
              <a:ext cx="2426152" cy="342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rgbClr val="8DC6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640"/>
              </a:spcBef>
              <a:spcAft>
                <a:spcPts val="0"/>
              </a:spcAft>
              <a:buClr>
                <a:srgbClr val="8DC63F"/>
              </a:buClr>
              <a:buSzPts val="160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8DC63F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8DC6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8DC6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8DC6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1"/>
          <p:cNvPicPr preferRelativeResize="0"/>
          <p:nvPr/>
        </p:nvPicPr>
        <p:blipFill rotWithShape="1">
          <a:blip r:embed="rId15">
            <a:alphaModFix/>
          </a:blip>
          <a:srcRect l="27126" t="33051" r="32183" b="48415"/>
          <a:stretch/>
        </p:blipFill>
        <p:spPr>
          <a:xfrm>
            <a:off x="8274050" y="115888"/>
            <a:ext cx="762000" cy="2460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ewpoints-and-perspectives.inf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4model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759600" y="1598400"/>
            <a:ext cx="77724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Software System Architectures (NSWI130)</a:t>
            </a:r>
            <a:br>
              <a:rPr lang="en-US" sz="2800"/>
            </a:br>
            <a:r>
              <a:rPr lang="en-US" sz="2400"/>
              <a:t>Architectural Views</a:t>
            </a:r>
            <a:endParaRPr sz="280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195200" y="30456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Martin Nečaský, Ph.D.</a:t>
            </a:r>
            <a:endParaRPr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b="0" dirty="0">
                <a:hlinkClick r:id="rId3"/>
              </a:rPr>
              <a:t>Department of Software Engineering</a:t>
            </a:r>
            <a:endParaRPr b="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b="0" dirty="0"/>
              <a:t>Faculty of Mathematics and Physics</a:t>
            </a:r>
            <a:endParaRPr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SzPts val="1100"/>
              <a:buNone/>
            </a:pPr>
            <a:r>
              <a:rPr lang="en-US" b="0" dirty="0"/>
              <a:t>Charles University in Prague</a:t>
            </a:r>
            <a:endParaRPr b="0"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dbc809e99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Module Viewpoint</a:t>
            </a:r>
            <a:endParaRPr sz="2800"/>
          </a:p>
        </p:txBody>
      </p:sp>
      <p:sp>
        <p:nvSpPr>
          <p:cNvPr id="225" name="Google Shape;225;g9dbc809e99_0_0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Helps to plan incremental development.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Improves software reuse.</a:t>
            </a:r>
            <a:endParaRPr/>
          </a:p>
        </p:txBody>
      </p:sp>
      <p:sp>
        <p:nvSpPr>
          <p:cNvPr id="226" name="Google Shape;226;g9dbc809e99_0_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dbc809e99_0_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Module Viewpoint</a:t>
            </a:r>
            <a:endParaRPr sz="2800"/>
          </a:p>
        </p:txBody>
      </p:sp>
      <p:sp>
        <p:nvSpPr>
          <p:cNvPr id="233" name="Google Shape;233;g9dbc809e99_0_7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Allows for change-impact analysis.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Allows for requirements traceability analysis.</a:t>
            </a:r>
            <a:endParaRPr/>
          </a:p>
        </p:txBody>
      </p:sp>
      <p:sp>
        <p:nvSpPr>
          <p:cNvPr id="234" name="Google Shape;234;g9dbc809e99_0_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Module Viewpoint</a:t>
            </a:r>
            <a:endParaRPr sz="2800"/>
          </a:p>
        </p:txBody>
      </p:sp>
      <p:sp>
        <p:nvSpPr>
          <p:cNvPr id="241" name="Google Shape;241;p10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0"/>
              <a:buChar char="❑"/>
            </a:pPr>
            <a:r>
              <a:rPr lang="en-US" sz="2960"/>
              <a:t>Helps to communicate the functionality of a system and the structure of the code</a:t>
            </a:r>
            <a:r>
              <a:rPr lang="en-US"/>
              <a:t>.</a:t>
            </a:r>
            <a:endParaRPr/>
          </a:p>
        </p:txBody>
      </p:sp>
      <p:sp>
        <p:nvSpPr>
          <p:cNvPr id="242" name="Google Shape;242;p1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 Properties</a:t>
            </a:r>
            <a:endParaRPr/>
          </a:p>
        </p:txBody>
      </p:sp>
      <p:sp>
        <p:nvSpPr>
          <p:cNvPr id="248" name="Google Shape;248;p11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Name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Visibility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Functional responsibilities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Implementation details</a:t>
            </a:r>
            <a:endParaRPr dirty="0"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mapping to source code, testing information, management information, restrictions 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Revision history</a:t>
            </a:r>
            <a:endParaRPr dirty="0"/>
          </a:p>
        </p:txBody>
      </p:sp>
      <p:sp>
        <p:nvSpPr>
          <p:cNvPr id="249" name="Google Shape;249;p11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Kinds of Module Viewpoint</a:t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>
            <a:off x="4571995" y="2707138"/>
            <a:ext cx="1898700" cy="32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rgbClr val="9BBB5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4"/>
          <p:cNvSpPr/>
          <p:nvPr/>
        </p:nvSpPr>
        <p:spPr>
          <a:xfrm>
            <a:off x="2673300" y="2707138"/>
            <a:ext cx="1898700" cy="32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w="25400" cap="flat" cmpd="sng">
            <a:solidFill>
              <a:srgbClr val="9BBB5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4"/>
          <p:cNvSpPr/>
          <p:nvPr/>
        </p:nvSpPr>
        <p:spPr>
          <a:xfrm>
            <a:off x="3787354" y="1922629"/>
            <a:ext cx="1569300" cy="784500"/>
          </a:xfrm>
          <a:prstGeom prst="rect">
            <a:avLst/>
          </a:prstGeom>
          <a:solidFill>
            <a:srgbClr val="8CA84E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 txBox="1"/>
          <p:nvPr/>
        </p:nvSpPr>
        <p:spPr>
          <a:xfrm>
            <a:off x="3787354" y="1922629"/>
            <a:ext cx="15693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50" tIns="12050" rIns="12050" bIns="12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 viewpoint</a:t>
            </a:r>
            <a:endParaRPr/>
          </a:p>
        </p:txBody>
      </p:sp>
      <p:sp>
        <p:nvSpPr>
          <p:cNvPr id="260" name="Google Shape;260;p14"/>
          <p:cNvSpPr/>
          <p:nvPr/>
        </p:nvSpPr>
        <p:spPr>
          <a:xfrm>
            <a:off x="1888712" y="3036669"/>
            <a:ext cx="1569300" cy="784500"/>
          </a:xfrm>
          <a:prstGeom prst="rect">
            <a:avLst/>
          </a:prstGeom>
          <a:solidFill>
            <a:srgbClr val="9BBB5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888712" y="3036669"/>
            <a:ext cx="15693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50" tIns="12050" rIns="12050" bIns="12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Decomposition viewpoint</a:t>
            </a: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3787414" y="3036669"/>
            <a:ext cx="1569300" cy="784500"/>
          </a:xfrm>
          <a:prstGeom prst="rect">
            <a:avLst/>
          </a:prstGeom>
          <a:solidFill>
            <a:srgbClr val="9BBB5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 txBox="1"/>
          <p:nvPr/>
        </p:nvSpPr>
        <p:spPr>
          <a:xfrm>
            <a:off x="3787414" y="3036669"/>
            <a:ext cx="15693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50" tIns="12050" rIns="12050" bIns="12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Usage viewpoint</a:t>
            </a: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5686117" y="3036669"/>
            <a:ext cx="1569300" cy="784500"/>
          </a:xfrm>
          <a:prstGeom prst="rect">
            <a:avLst/>
          </a:prstGeom>
          <a:solidFill>
            <a:srgbClr val="9BBB5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 txBox="1"/>
          <p:nvPr/>
        </p:nvSpPr>
        <p:spPr>
          <a:xfrm>
            <a:off x="5686117" y="3036669"/>
            <a:ext cx="15693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50" tIns="12050" rIns="12050" bIns="12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viewpoint</a:t>
            </a:r>
            <a:endParaRPr dirty="0"/>
          </a:p>
        </p:txBody>
      </p:sp>
      <p:sp>
        <p:nvSpPr>
          <p:cNvPr id="266" name="Google Shape;266;p14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cxnSp>
        <p:nvCxnSpPr>
          <p:cNvPr id="267" name="Google Shape;267;p14"/>
          <p:cNvCxnSpPr>
            <a:stCxn id="263" idx="0"/>
            <a:endCxn id="259" idx="2"/>
          </p:cNvCxnSpPr>
          <p:nvPr/>
        </p:nvCxnSpPr>
        <p:spPr>
          <a:xfrm rot="10800000">
            <a:off x="4572064" y="2707269"/>
            <a:ext cx="0" cy="329400"/>
          </a:xfrm>
          <a:prstGeom prst="straightConnector1">
            <a:avLst/>
          </a:prstGeom>
          <a:noFill/>
          <a:ln w="25400" cap="flat" cmpd="sng">
            <a:solidFill>
              <a:srgbClr val="9BBB5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Decomposition Viewpoint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05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modules are logically decomposed to smaller ones until they are small enough</a:t>
            </a:r>
            <a:endParaRPr sz="3000"/>
          </a:p>
          <a:p>
            <a:pPr marL="342900" lvl="0" indent="-35052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modules related by “is a sub-module of” relationship</a:t>
            </a:r>
            <a:endParaRPr sz="3000"/>
          </a:p>
        </p:txBody>
      </p:sp>
      <p:sp>
        <p:nvSpPr>
          <p:cNvPr id="275" name="Google Shape;275;p15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dd4d26a95_0_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Module in Decomposition Viewpoint</a:t>
            </a:r>
            <a:endParaRPr/>
          </a:p>
        </p:txBody>
      </p:sp>
      <p:sp>
        <p:nvSpPr>
          <p:cNvPr id="282" name="Google Shape;282;g9dd4d26a95_0_2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052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represents a common starting point for the design</a:t>
            </a:r>
            <a:endParaRPr sz="3000"/>
          </a:p>
          <a:p>
            <a:pPr marL="342900" lvl="0" indent="-35052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has associated various products</a:t>
            </a:r>
            <a:endParaRPr sz="3000"/>
          </a:p>
          <a:p>
            <a:pPr marL="342900" lvl="0" indent="-35052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has its interface and secrets (information hiding)</a:t>
            </a:r>
            <a:endParaRPr sz="3000"/>
          </a:p>
        </p:txBody>
      </p:sp>
      <p:sp>
        <p:nvSpPr>
          <p:cNvPr id="283" name="Google Shape;283;g9dd4d26a95_0_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dd4d26a95_0_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Decomposition Viewpoint</a:t>
            </a:r>
            <a:endParaRPr sz="3000"/>
          </a:p>
        </p:txBody>
      </p:sp>
      <p:sp>
        <p:nvSpPr>
          <p:cNvPr id="290" name="Google Shape;290;g9dd4d26a95_0_10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to divide and conquer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to support system’s modifiability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to support project managers</a:t>
            </a:r>
            <a:endParaRPr/>
          </a:p>
        </p:txBody>
      </p:sp>
      <p:sp>
        <p:nvSpPr>
          <p:cNvPr id="291" name="Google Shape;291;g9dd4d26a95_0_1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dd4d26a95_0_17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298" name="Google Shape;298;g9dd4d26a95_0_1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dd4d26a95_0_297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05" name="Google Shape;305;g9dd4d26a95_0_29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g9dd4d26a95_0_297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07" name="Google Shape;307;g9dd4d26a95_0_297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Domain</a:t>
            </a:r>
            <a:endParaRPr sz="1900"/>
          </a:p>
        </p:txBody>
      </p:sp>
      <p:sp>
        <p:nvSpPr>
          <p:cNvPr id="308" name="Google Shape;308;g9dd4d26a95_0_297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 Sources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cbcd851c7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IEEE 1471 Conceptual Framework</a:t>
            </a:r>
            <a:endParaRPr/>
          </a:p>
        </p:txBody>
      </p:sp>
      <p:sp>
        <p:nvSpPr>
          <p:cNvPr id="100" name="Google Shape;100;g9cbcd851c7_0_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g9cbcd851c7_0_0"/>
          <p:cNvSpPr/>
          <p:nvPr/>
        </p:nvSpPr>
        <p:spPr>
          <a:xfrm>
            <a:off x="2924589" y="2104947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9cbcd851c7_0_0"/>
          <p:cNvSpPr/>
          <p:nvPr/>
        </p:nvSpPr>
        <p:spPr>
          <a:xfrm>
            <a:off x="2915816" y="980728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g9cbcd851c7_0_0"/>
          <p:cNvCxnSpPr>
            <a:endCxn id="102" idx="2"/>
          </p:cNvCxnSpPr>
          <p:nvPr/>
        </p:nvCxnSpPr>
        <p:spPr>
          <a:xfrm rot="10800000">
            <a:off x="3419816" y="1488928"/>
            <a:ext cx="8700" cy="616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g9cbcd851c7_0_0"/>
          <p:cNvSpPr txBox="1"/>
          <p:nvPr/>
        </p:nvSpPr>
        <p:spPr>
          <a:xfrm>
            <a:off x="2267744" y="146503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9cbcd851c7_0_0"/>
          <p:cNvSpPr txBox="1"/>
          <p:nvPr/>
        </p:nvSpPr>
        <p:spPr>
          <a:xfrm>
            <a:off x="2771800" y="146503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9cbcd851c7_0_0"/>
          <p:cNvSpPr/>
          <p:nvPr/>
        </p:nvSpPr>
        <p:spPr>
          <a:xfrm>
            <a:off x="228675" y="2104946"/>
            <a:ext cx="1296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g9cbcd851c7_0_0"/>
          <p:cNvCxnSpPr>
            <a:endCxn id="106" idx="3"/>
          </p:cNvCxnSpPr>
          <p:nvPr/>
        </p:nvCxnSpPr>
        <p:spPr>
          <a:xfrm rot="10800000">
            <a:off x="1524675" y="2359046"/>
            <a:ext cx="13998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g9cbcd851c7_0_0"/>
          <p:cNvSpPr txBox="1"/>
          <p:nvPr/>
        </p:nvSpPr>
        <p:spPr>
          <a:xfrm>
            <a:off x="1835696" y="205962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9cbcd851c7_0_0"/>
          <p:cNvSpPr txBox="1"/>
          <p:nvPr/>
        </p:nvSpPr>
        <p:spPr>
          <a:xfrm>
            <a:off x="1115616" y="2329135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inhabits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9cbcd851c7_0_0"/>
          <p:cNvSpPr/>
          <p:nvPr/>
        </p:nvSpPr>
        <p:spPr>
          <a:xfrm>
            <a:off x="5332471" y="2104947"/>
            <a:ext cx="1152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g9cbcd851c7_0_0"/>
          <p:cNvCxnSpPr>
            <a:endCxn id="110" idx="1"/>
          </p:cNvCxnSpPr>
          <p:nvPr/>
        </p:nvCxnSpPr>
        <p:spPr>
          <a:xfrm>
            <a:off x="3932671" y="2359047"/>
            <a:ext cx="13998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g9cbcd851c7_0_0"/>
          <p:cNvSpPr txBox="1"/>
          <p:nvPr/>
        </p:nvSpPr>
        <p:spPr>
          <a:xfrm>
            <a:off x="4180343" y="2051206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9cbcd851c7_0_0"/>
          <p:cNvSpPr/>
          <p:nvPr/>
        </p:nvSpPr>
        <p:spPr>
          <a:xfrm>
            <a:off x="2843808" y="3229166"/>
            <a:ext cx="1152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Stakeholder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g9cbcd851c7_0_0"/>
          <p:cNvCxnSpPr>
            <a:endCxn id="113" idx="0"/>
          </p:cNvCxnSpPr>
          <p:nvPr/>
        </p:nvCxnSpPr>
        <p:spPr>
          <a:xfrm flipH="1">
            <a:off x="3419808" y="2612966"/>
            <a:ext cx="8700" cy="616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g9cbcd851c7_0_0"/>
          <p:cNvSpPr txBox="1"/>
          <p:nvPr/>
        </p:nvSpPr>
        <p:spPr>
          <a:xfrm>
            <a:off x="2257843" y="2921092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9cbcd851c7_0_0"/>
          <p:cNvSpPr txBox="1"/>
          <p:nvPr/>
        </p:nvSpPr>
        <p:spPr>
          <a:xfrm>
            <a:off x="3275856" y="2924945"/>
            <a:ext cx="57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9cbcd851c7_0_0"/>
          <p:cNvSpPr txBox="1"/>
          <p:nvPr/>
        </p:nvSpPr>
        <p:spPr>
          <a:xfrm>
            <a:off x="3428645" y="2655972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interests in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9cbcd851c7_0_0"/>
          <p:cNvSpPr/>
          <p:nvPr/>
        </p:nvSpPr>
        <p:spPr>
          <a:xfrm>
            <a:off x="372691" y="5013125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Concern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g9cbcd851c7_0_0"/>
          <p:cNvCxnSpPr>
            <a:stCxn id="118" idx="0"/>
          </p:cNvCxnSpPr>
          <p:nvPr/>
        </p:nvCxnSpPr>
        <p:spPr>
          <a:xfrm rot="10800000" flipH="1">
            <a:off x="876691" y="3737225"/>
            <a:ext cx="2047800" cy="1275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g9cbcd851c7_0_0"/>
          <p:cNvSpPr txBox="1"/>
          <p:nvPr/>
        </p:nvSpPr>
        <p:spPr>
          <a:xfrm>
            <a:off x="1763688" y="3498638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important to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9cbcd851c7_0_0"/>
          <p:cNvSpPr txBox="1"/>
          <p:nvPr/>
        </p:nvSpPr>
        <p:spPr>
          <a:xfrm>
            <a:off x="1475656" y="3769295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9cbcd851c7_0_0"/>
          <p:cNvSpPr txBox="1"/>
          <p:nvPr/>
        </p:nvSpPr>
        <p:spPr>
          <a:xfrm>
            <a:off x="-36512" y="4729112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9cbcd851c7_0_0"/>
          <p:cNvSpPr txBox="1"/>
          <p:nvPr/>
        </p:nvSpPr>
        <p:spPr>
          <a:xfrm>
            <a:off x="179512" y="4520153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9cbcd851c7_0_0"/>
          <p:cNvSpPr/>
          <p:nvPr/>
        </p:nvSpPr>
        <p:spPr>
          <a:xfrm>
            <a:off x="4835710" y="3229163"/>
            <a:ext cx="21456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Architectural Description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g9cbcd851c7_0_0"/>
          <p:cNvCxnSpPr>
            <a:endCxn id="124" idx="0"/>
          </p:cNvCxnSpPr>
          <p:nvPr/>
        </p:nvCxnSpPr>
        <p:spPr>
          <a:xfrm>
            <a:off x="5908510" y="2612963"/>
            <a:ext cx="0" cy="616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g9cbcd851c7_0_0"/>
          <p:cNvSpPr txBox="1"/>
          <p:nvPr/>
        </p:nvSpPr>
        <p:spPr>
          <a:xfrm>
            <a:off x="5724128" y="2924944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described by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g9cbcd851c7_0_0"/>
          <p:cNvCxnSpPr/>
          <p:nvPr/>
        </p:nvCxnSpPr>
        <p:spPr>
          <a:xfrm rot="10800000" flipH="1">
            <a:off x="1412032" y="3760117"/>
            <a:ext cx="3663900" cy="1266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g9cbcd851c7_0_0"/>
          <p:cNvCxnSpPr/>
          <p:nvPr/>
        </p:nvCxnSpPr>
        <p:spPr>
          <a:xfrm>
            <a:off x="3995936" y="3483204"/>
            <a:ext cx="8397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g9cbcd851c7_0_0"/>
          <p:cNvSpPr txBox="1"/>
          <p:nvPr/>
        </p:nvSpPr>
        <p:spPr>
          <a:xfrm>
            <a:off x="1475656" y="4653136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9cbcd851c7_0_0"/>
          <p:cNvSpPr txBox="1"/>
          <p:nvPr/>
        </p:nvSpPr>
        <p:spPr>
          <a:xfrm>
            <a:off x="835968" y="4873128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9cbcd851c7_0_0"/>
          <p:cNvSpPr txBox="1"/>
          <p:nvPr/>
        </p:nvSpPr>
        <p:spPr>
          <a:xfrm>
            <a:off x="3923928" y="3068960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9cbcd851c7_0_0"/>
          <p:cNvSpPr txBox="1"/>
          <p:nvPr/>
        </p:nvSpPr>
        <p:spPr>
          <a:xfrm>
            <a:off x="3275856" y="3265239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9cbcd851c7_0_0"/>
          <p:cNvSpPr/>
          <p:nvPr/>
        </p:nvSpPr>
        <p:spPr>
          <a:xfrm>
            <a:off x="5404478" y="5010701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9cbcd851c7_0_0"/>
          <p:cNvCxnSpPr>
            <a:endCxn id="133" idx="0"/>
          </p:cNvCxnSpPr>
          <p:nvPr/>
        </p:nvCxnSpPr>
        <p:spPr>
          <a:xfrm>
            <a:off x="5908478" y="3737201"/>
            <a:ext cx="0" cy="12735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g9cbcd851c7_0_0"/>
          <p:cNvSpPr txBox="1"/>
          <p:nvPr/>
        </p:nvSpPr>
        <p:spPr>
          <a:xfrm>
            <a:off x="4788024" y="4729112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organized into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9cbcd851c7_0_0"/>
          <p:cNvSpPr txBox="1"/>
          <p:nvPr/>
        </p:nvSpPr>
        <p:spPr>
          <a:xfrm>
            <a:off x="5220072" y="4719239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9cbcd851c7_0_0"/>
          <p:cNvSpPr/>
          <p:nvPr/>
        </p:nvSpPr>
        <p:spPr>
          <a:xfrm>
            <a:off x="2915816" y="5013125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Viewpoint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g9cbcd851c7_0_0"/>
          <p:cNvCxnSpPr>
            <a:stCxn id="137" idx="3"/>
          </p:cNvCxnSpPr>
          <p:nvPr/>
        </p:nvCxnSpPr>
        <p:spPr>
          <a:xfrm rot="10800000" flipH="1">
            <a:off x="3923816" y="5264825"/>
            <a:ext cx="1480500" cy="2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g9cbcd851c7_0_0"/>
          <p:cNvCxnSpPr/>
          <p:nvPr/>
        </p:nvCxnSpPr>
        <p:spPr>
          <a:xfrm rot="10800000" flipH="1">
            <a:off x="3635896" y="3746016"/>
            <a:ext cx="2020500" cy="1281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g9cbcd851c7_0_0"/>
          <p:cNvCxnSpPr>
            <a:stCxn id="137" idx="1"/>
          </p:cNvCxnSpPr>
          <p:nvPr/>
        </p:nvCxnSpPr>
        <p:spPr>
          <a:xfrm rot="10800000">
            <a:off x="1380716" y="5267225"/>
            <a:ext cx="15351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g9cbcd851c7_0_0"/>
          <p:cNvCxnSpPr>
            <a:stCxn id="137" idx="0"/>
          </p:cNvCxnSpPr>
          <p:nvPr/>
        </p:nvCxnSpPr>
        <p:spPr>
          <a:xfrm rot="10800000">
            <a:off x="3419816" y="3737225"/>
            <a:ext cx="0" cy="1275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g9cbcd851c7_0_0"/>
          <p:cNvSpPr txBox="1"/>
          <p:nvPr/>
        </p:nvSpPr>
        <p:spPr>
          <a:xfrm>
            <a:off x="3635896" y="4509120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9cbcd851c7_0_0"/>
          <p:cNvSpPr txBox="1"/>
          <p:nvPr/>
        </p:nvSpPr>
        <p:spPr>
          <a:xfrm>
            <a:off x="3923928" y="499739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conforms to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9cbcd851c7_0_0"/>
          <p:cNvSpPr txBox="1"/>
          <p:nvPr/>
        </p:nvSpPr>
        <p:spPr>
          <a:xfrm>
            <a:off x="1380803" y="5244811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cover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9cbcd851c7_0_0"/>
          <p:cNvSpPr txBox="1"/>
          <p:nvPr/>
        </p:nvSpPr>
        <p:spPr>
          <a:xfrm>
            <a:off x="683568" y="5377184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9cbcd851c7_0_0"/>
          <p:cNvSpPr txBox="1"/>
          <p:nvPr/>
        </p:nvSpPr>
        <p:spPr>
          <a:xfrm>
            <a:off x="2915816" y="3789040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addressed to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9cbcd851c7_0_0"/>
          <p:cNvSpPr txBox="1"/>
          <p:nvPr/>
        </p:nvSpPr>
        <p:spPr>
          <a:xfrm>
            <a:off x="2339752" y="3929732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9cbcd851c7_0_0"/>
          <p:cNvSpPr txBox="1"/>
          <p:nvPr/>
        </p:nvSpPr>
        <p:spPr>
          <a:xfrm>
            <a:off x="2915816" y="4633391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9cbcd851c7_0_0"/>
          <p:cNvSpPr/>
          <p:nvPr/>
        </p:nvSpPr>
        <p:spPr>
          <a:xfrm>
            <a:off x="2915816" y="5733256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viewpoint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g9cbcd851c7_0_0"/>
          <p:cNvCxnSpPr>
            <a:stCxn id="149" idx="0"/>
          </p:cNvCxnSpPr>
          <p:nvPr/>
        </p:nvCxnSpPr>
        <p:spPr>
          <a:xfrm rot="10800000">
            <a:off x="3419816" y="5521156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g9cbcd851c7_0_0"/>
          <p:cNvSpPr/>
          <p:nvPr/>
        </p:nvSpPr>
        <p:spPr>
          <a:xfrm>
            <a:off x="7884368" y="5729237"/>
            <a:ext cx="1008000" cy="508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g9cbcd851c7_0_0"/>
          <p:cNvCxnSpPr/>
          <p:nvPr/>
        </p:nvCxnSpPr>
        <p:spPr>
          <a:xfrm>
            <a:off x="6412590" y="5264739"/>
            <a:ext cx="1543800" cy="464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g9cbcd851c7_0_0"/>
          <p:cNvCxnSpPr>
            <a:stCxn id="151" idx="0"/>
          </p:cNvCxnSpPr>
          <p:nvPr/>
        </p:nvCxnSpPr>
        <p:spPr>
          <a:xfrm rot="10800000">
            <a:off x="6506768" y="3760337"/>
            <a:ext cx="1881600" cy="1968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g9cbcd851c7_0_0"/>
          <p:cNvCxnSpPr>
            <a:stCxn id="151" idx="1"/>
          </p:cNvCxnSpPr>
          <p:nvPr/>
        </p:nvCxnSpPr>
        <p:spPr>
          <a:xfrm rot="10800000">
            <a:off x="3852068" y="5518937"/>
            <a:ext cx="4032300" cy="464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g9cbcd851c7_0_0"/>
          <p:cNvSpPr txBox="1"/>
          <p:nvPr/>
        </p:nvSpPr>
        <p:spPr>
          <a:xfrm>
            <a:off x="6835663" y="5434074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consists of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9cbcd851c7_0_0"/>
          <p:cNvSpPr txBox="1"/>
          <p:nvPr/>
        </p:nvSpPr>
        <p:spPr>
          <a:xfrm>
            <a:off x="6372200" y="5805264"/>
            <a:ext cx="115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establihes methods for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cbcd851c7_0_0"/>
          <p:cNvSpPr txBox="1"/>
          <p:nvPr/>
        </p:nvSpPr>
        <p:spPr>
          <a:xfrm>
            <a:off x="6732240" y="5949280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9cbcd851c7_0_0"/>
          <p:cNvSpPr txBox="1"/>
          <p:nvPr/>
        </p:nvSpPr>
        <p:spPr>
          <a:xfrm>
            <a:off x="6732240" y="5589240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9cbcd851c7_0_0"/>
          <p:cNvSpPr txBox="1"/>
          <p:nvPr/>
        </p:nvSpPr>
        <p:spPr>
          <a:xfrm>
            <a:off x="7740352" y="5403296"/>
            <a:ext cx="115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9cbcd851c7_0_0"/>
          <p:cNvSpPr txBox="1"/>
          <p:nvPr/>
        </p:nvSpPr>
        <p:spPr>
          <a:xfrm>
            <a:off x="7732816" y="5168225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dd4d26a95_0_306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15" name="Google Shape;315;g9dd4d26a95_0_306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6" name="Google Shape;316;g9dd4d26a95_0_306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17" name="Google Shape;317;g9dd4d26a95_0_306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318" name="Google Shape;318;g9dd4d26a95_0_306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319" name="Google Shape;319;g9dd4d26a95_0_306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320" name="Google Shape;320;g9dd4d26a95_0_306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dd4d26a95_0_355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27" name="Google Shape;327;g9dd4d26a95_0_355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8" name="Google Shape;328;g9dd4d26a95_0_355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29" name="Google Shape;329;g9dd4d26a95_0_355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330" name="Google Shape;330;g9dd4d26a95_0_355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331" name="Google Shape;331;g9dd4d26a95_0_355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332" name="Google Shape;332;g9dd4d26a95_0_355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333" name="Google Shape;333;g9dd4d26a95_0_355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34" name="Google Shape;334;g9dd4d26a95_0_355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dd4d26a95_0_470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41" name="Google Shape;341;g9dd4d26a95_0_47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42" name="Google Shape;342;g9dd4d26a95_0_470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43" name="Google Shape;343;g9dd4d26a95_0_470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344" name="Google Shape;344;g9dd4d26a95_0_470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345" name="Google Shape;345;g9dd4d26a95_0_470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346" name="Google Shape;346;g9dd4d26a95_0_470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347" name="Google Shape;347;g9dd4d26a95_0_470"/>
          <p:cNvSpPr/>
          <p:nvPr/>
        </p:nvSpPr>
        <p:spPr>
          <a:xfrm>
            <a:off x="354085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348" name="Google Shape;348;g9dd4d26a95_0_470"/>
          <p:cNvSpPr/>
          <p:nvPr/>
        </p:nvSpPr>
        <p:spPr>
          <a:xfrm>
            <a:off x="354074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349" name="Google Shape;349;g9dd4d26a95_0_470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50" name="Google Shape;350;g9dd4d26a95_0_470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dd4d26a95_0_321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57" name="Google Shape;357;g9dd4d26a95_0_321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8" name="Google Shape;358;g9dd4d26a95_0_321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59" name="Google Shape;359;g9dd4d26a95_0_321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360" name="Google Shape;360;g9dd4d26a95_0_321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361" name="Google Shape;361;g9dd4d26a95_0_321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362" name="Google Shape;362;g9dd4d26a95_0_321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363" name="Google Shape;363;g9dd4d26a95_0_321"/>
          <p:cNvSpPr/>
          <p:nvPr/>
        </p:nvSpPr>
        <p:spPr>
          <a:xfrm>
            <a:off x="354085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364" name="Google Shape;364;g9dd4d26a95_0_321"/>
          <p:cNvSpPr/>
          <p:nvPr/>
        </p:nvSpPr>
        <p:spPr>
          <a:xfrm>
            <a:off x="354074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365" name="Google Shape;365;g9dd4d26a95_0_321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66" name="Google Shape;366;g9dd4d26a95_0_321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  <p:sp>
        <p:nvSpPr>
          <p:cNvPr id="367" name="Google Shape;367;g9dd4d26a95_0_321"/>
          <p:cNvSpPr/>
          <p:nvPr/>
        </p:nvSpPr>
        <p:spPr>
          <a:xfrm>
            <a:off x="6567950" y="1732350"/>
            <a:ext cx="2062500" cy="17568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dd4d26a95_0_384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74" name="Google Shape;374;g9dd4d26a95_0_384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75" name="Google Shape;375;g9dd4d26a95_0_384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76" name="Google Shape;376;g9dd4d26a95_0_384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377" name="Google Shape;377;g9dd4d26a95_0_384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378" name="Google Shape;378;g9dd4d26a95_0_384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379" name="Google Shape;379;g9dd4d26a95_0_384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380" name="Google Shape;380;g9dd4d26a95_0_384"/>
          <p:cNvSpPr/>
          <p:nvPr/>
        </p:nvSpPr>
        <p:spPr>
          <a:xfrm>
            <a:off x="354085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381" name="Google Shape;381;g9dd4d26a95_0_384"/>
          <p:cNvSpPr/>
          <p:nvPr/>
        </p:nvSpPr>
        <p:spPr>
          <a:xfrm>
            <a:off x="354074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382" name="Google Shape;382;g9dd4d26a95_0_384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83" name="Google Shape;383;g9dd4d26a95_0_384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  <p:sp>
        <p:nvSpPr>
          <p:cNvPr id="384" name="Google Shape;384;g9dd4d26a95_0_384"/>
          <p:cNvSpPr/>
          <p:nvPr/>
        </p:nvSpPr>
        <p:spPr>
          <a:xfrm>
            <a:off x="638540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385" name="Google Shape;385;g9dd4d26a95_0_384"/>
          <p:cNvSpPr/>
          <p:nvPr/>
        </p:nvSpPr>
        <p:spPr>
          <a:xfrm>
            <a:off x="656800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Index</a:t>
            </a:r>
            <a:endParaRPr/>
          </a:p>
        </p:txBody>
      </p:sp>
      <p:sp>
        <p:nvSpPr>
          <p:cNvPr id="386" name="Google Shape;386;g9dd4d26a95_0_384"/>
          <p:cNvSpPr/>
          <p:nvPr/>
        </p:nvSpPr>
        <p:spPr>
          <a:xfrm>
            <a:off x="656789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Gateway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dd4d26a95_0_402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393" name="Google Shape;393;g9dd4d26a95_0_40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94" name="Google Shape;394;g9dd4d26a95_0_402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395" name="Google Shape;395;g9dd4d26a95_0_402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396" name="Google Shape;396;g9dd4d26a95_0_402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397" name="Google Shape;397;g9dd4d26a95_0_402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398" name="Google Shape;398;g9dd4d26a95_0_402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399" name="Google Shape;399;g9dd4d26a95_0_402"/>
          <p:cNvSpPr/>
          <p:nvPr/>
        </p:nvSpPr>
        <p:spPr>
          <a:xfrm>
            <a:off x="354085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400" name="Google Shape;400;g9dd4d26a95_0_402"/>
          <p:cNvSpPr/>
          <p:nvPr/>
        </p:nvSpPr>
        <p:spPr>
          <a:xfrm>
            <a:off x="354074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401" name="Google Shape;401;g9dd4d26a95_0_402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402" name="Google Shape;402;g9dd4d26a95_0_402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  <p:sp>
        <p:nvSpPr>
          <p:cNvPr id="403" name="Google Shape;403;g9dd4d26a95_0_402"/>
          <p:cNvSpPr/>
          <p:nvPr/>
        </p:nvSpPr>
        <p:spPr>
          <a:xfrm>
            <a:off x="638540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404" name="Google Shape;404;g9dd4d26a95_0_402"/>
          <p:cNvSpPr/>
          <p:nvPr/>
        </p:nvSpPr>
        <p:spPr>
          <a:xfrm>
            <a:off x="656800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sp>
        <p:nvSpPr>
          <p:cNvPr id="405" name="Google Shape;405;g9dd4d26a95_0_402"/>
          <p:cNvSpPr/>
          <p:nvPr/>
        </p:nvSpPr>
        <p:spPr>
          <a:xfrm>
            <a:off x="656789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Gateway</a:t>
            </a:r>
            <a:endParaRPr/>
          </a:p>
        </p:txBody>
      </p:sp>
      <p:sp>
        <p:nvSpPr>
          <p:cNvPr id="406" name="Google Shape;406;g9dd4d26a95_0_402"/>
          <p:cNvSpPr/>
          <p:nvPr/>
        </p:nvSpPr>
        <p:spPr>
          <a:xfrm>
            <a:off x="331000" y="1732350"/>
            <a:ext cx="2427600" cy="17568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Web application</a:t>
            </a:r>
            <a:endParaRPr sz="1600"/>
          </a:p>
        </p:txBody>
      </p:sp>
      <p:sp>
        <p:nvSpPr>
          <p:cNvPr id="407" name="Google Shape;407;g9dd4d26a95_0_402"/>
          <p:cNvSpPr/>
          <p:nvPr/>
        </p:nvSpPr>
        <p:spPr>
          <a:xfrm>
            <a:off x="331000" y="3591750"/>
            <a:ext cx="2427600" cy="17568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dd4d26a95_0_446"/>
          <p:cNvSpPr/>
          <p:nvPr/>
        </p:nvSpPr>
        <p:spPr>
          <a:xfrm>
            <a:off x="331000" y="35917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  <p:sp>
        <p:nvSpPr>
          <p:cNvPr id="414" name="Google Shape;414;g9dd4d26a95_0_446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415" name="Google Shape;415;g9dd4d26a95_0_446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16" name="Google Shape;416;g9dd4d26a95_0_446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417" name="Google Shape;417;g9dd4d26a95_0_446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418" name="Google Shape;418;g9dd4d26a95_0_446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419" name="Google Shape;419;g9dd4d26a95_0_446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420" name="Google Shape;420;g9dd4d26a95_0_446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421" name="Google Shape;421;g9dd4d26a95_0_446"/>
          <p:cNvSpPr/>
          <p:nvPr/>
        </p:nvSpPr>
        <p:spPr>
          <a:xfrm>
            <a:off x="354085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422" name="Google Shape;422;g9dd4d26a95_0_446"/>
          <p:cNvSpPr/>
          <p:nvPr/>
        </p:nvSpPr>
        <p:spPr>
          <a:xfrm>
            <a:off x="354074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423" name="Google Shape;423;g9dd4d26a95_0_446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424" name="Google Shape;424;g9dd4d26a95_0_446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  <p:sp>
        <p:nvSpPr>
          <p:cNvPr id="425" name="Google Shape;425;g9dd4d26a95_0_446"/>
          <p:cNvSpPr/>
          <p:nvPr/>
        </p:nvSpPr>
        <p:spPr>
          <a:xfrm>
            <a:off x="638540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426" name="Google Shape;426;g9dd4d26a95_0_446"/>
          <p:cNvSpPr/>
          <p:nvPr/>
        </p:nvSpPr>
        <p:spPr>
          <a:xfrm>
            <a:off x="656800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sp>
        <p:nvSpPr>
          <p:cNvPr id="427" name="Google Shape;427;g9dd4d26a95_0_446"/>
          <p:cNvSpPr/>
          <p:nvPr/>
        </p:nvSpPr>
        <p:spPr>
          <a:xfrm>
            <a:off x="656789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Gateway</a:t>
            </a:r>
            <a:endParaRPr/>
          </a:p>
        </p:txBody>
      </p:sp>
      <p:sp>
        <p:nvSpPr>
          <p:cNvPr id="428" name="Google Shape;428;g9dd4d26a95_0_446"/>
          <p:cNvSpPr/>
          <p:nvPr/>
        </p:nvSpPr>
        <p:spPr>
          <a:xfrm>
            <a:off x="51360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List</a:t>
            </a:r>
            <a:endParaRPr/>
          </a:p>
        </p:txBody>
      </p:sp>
      <p:sp>
        <p:nvSpPr>
          <p:cNvPr id="429" name="Google Shape;429;g9dd4d26a95_0_446"/>
          <p:cNvSpPr/>
          <p:nvPr/>
        </p:nvSpPr>
        <p:spPr>
          <a:xfrm>
            <a:off x="513491" y="46736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Detail</a:t>
            </a:r>
            <a:endParaRPr/>
          </a:p>
        </p:txBody>
      </p:sp>
      <p:sp>
        <p:nvSpPr>
          <p:cNvPr id="430" name="Google Shape;430;g9dd4d26a95_0_446"/>
          <p:cNvSpPr/>
          <p:nvPr/>
        </p:nvSpPr>
        <p:spPr>
          <a:xfrm>
            <a:off x="331000" y="1732350"/>
            <a:ext cx="2427600" cy="17568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Web application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dd4d26a95_0_422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437" name="Google Shape;437;g9dd4d26a95_0_422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438" name="Google Shape;438;g9dd4d26a95_0_422"/>
          <p:cNvSpPr/>
          <p:nvPr/>
        </p:nvSpPr>
        <p:spPr>
          <a:xfrm>
            <a:off x="331000" y="35917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  <p:sp>
        <p:nvSpPr>
          <p:cNvPr id="439" name="Google Shape;439;g9dd4d26a95_0_42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40" name="Google Shape;440;g9dd4d26a95_0_422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Domain</a:t>
            </a:r>
            <a:endParaRPr sz="2100"/>
          </a:p>
        </p:txBody>
      </p:sp>
      <p:sp>
        <p:nvSpPr>
          <p:cNvPr id="441" name="Google Shape;441;g9dd4d26a95_0_422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Sources</a:t>
            </a:r>
            <a:endParaRPr sz="2100"/>
          </a:p>
        </p:txBody>
      </p:sp>
      <p:sp>
        <p:nvSpPr>
          <p:cNvPr id="442" name="Google Shape;442;g9dd4d26a95_0_422"/>
          <p:cNvSpPr/>
          <p:nvPr/>
        </p:nvSpPr>
        <p:spPr>
          <a:xfrm>
            <a:off x="335825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Services</a:t>
            </a:r>
            <a:endParaRPr sz="1600"/>
          </a:p>
        </p:txBody>
      </p:sp>
      <p:sp>
        <p:nvSpPr>
          <p:cNvPr id="443" name="Google Shape;443;g9dd4d26a95_0_422"/>
          <p:cNvSpPr/>
          <p:nvPr/>
        </p:nvSpPr>
        <p:spPr>
          <a:xfrm>
            <a:off x="3358250" y="359174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</a:t>
            </a:r>
            <a:endParaRPr sz="1600"/>
          </a:p>
        </p:txBody>
      </p:sp>
      <p:sp>
        <p:nvSpPr>
          <p:cNvPr id="444" name="Google Shape;444;g9dd4d26a95_0_422"/>
          <p:cNvSpPr/>
          <p:nvPr/>
        </p:nvSpPr>
        <p:spPr>
          <a:xfrm>
            <a:off x="354085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445" name="Google Shape;445;g9dd4d26a95_0_422"/>
          <p:cNvSpPr/>
          <p:nvPr/>
        </p:nvSpPr>
        <p:spPr>
          <a:xfrm>
            <a:off x="354074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446" name="Google Shape;446;g9dd4d26a95_0_422"/>
          <p:cNvSpPr/>
          <p:nvPr/>
        </p:nvSpPr>
        <p:spPr>
          <a:xfrm>
            <a:off x="354075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447" name="Google Shape;447;g9dd4d26a95_0_422"/>
          <p:cNvSpPr/>
          <p:nvPr/>
        </p:nvSpPr>
        <p:spPr>
          <a:xfrm>
            <a:off x="3540750" y="4634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  <p:sp>
        <p:nvSpPr>
          <p:cNvPr id="448" name="Google Shape;448;g9dd4d26a95_0_422"/>
          <p:cNvSpPr/>
          <p:nvPr/>
        </p:nvSpPr>
        <p:spPr>
          <a:xfrm>
            <a:off x="638540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449" name="Google Shape;449;g9dd4d26a95_0_422"/>
          <p:cNvSpPr/>
          <p:nvPr/>
        </p:nvSpPr>
        <p:spPr>
          <a:xfrm>
            <a:off x="6568000" y="22168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sp>
        <p:nvSpPr>
          <p:cNvPr id="450" name="Google Shape;450;g9dd4d26a95_0_422"/>
          <p:cNvSpPr/>
          <p:nvPr/>
        </p:nvSpPr>
        <p:spPr>
          <a:xfrm>
            <a:off x="6567891" y="286097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Gateway</a:t>
            </a:r>
            <a:endParaRPr/>
          </a:p>
        </p:txBody>
      </p:sp>
      <p:sp>
        <p:nvSpPr>
          <p:cNvPr id="451" name="Google Shape;451;g9dd4d26a95_0_422"/>
          <p:cNvSpPr/>
          <p:nvPr/>
        </p:nvSpPr>
        <p:spPr>
          <a:xfrm>
            <a:off x="513600" y="40294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List</a:t>
            </a:r>
            <a:endParaRPr/>
          </a:p>
        </p:txBody>
      </p:sp>
      <p:sp>
        <p:nvSpPr>
          <p:cNvPr id="452" name="Google Shape;452;g9dd4d26a95_0_422"/>
          <p:cNvSpPr/>
          <p:nvPr/>
        </p:nvSpPr>
        <p:spPr>
          <a:xfrm>
            <a:off x="513491" y="46736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Detail</a:t>
            </a:r>
            <a:endParaRPr/>
          </a:p>
        </p:txBody>
      </p:sp>
      <p:sp>
        <p:nvSpPr>
          <p:cNvPr id="453" name="Google Shape;453;g9dd4d26a95_0_422"/>
          <p:cNvSpPr/>
          <p:nvPr/>
        </p:nvSpPr>
        <p:spPr>
          <a:xfrm>
            <a:off x="331000" y="173235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Web application</a:t>
            </a:r>
            <a:endParaRPr sz="1600"/>
          </a:p>
        </p:txBody>
      </p:sp>
      <p:cxnSp>
        <p:nvCxnSpPr>
          <p:cNvPr id="454" name="Google Shape;454;g9dd4d26a95_0_422"/>
          <p:cNvCxnSpPr/>
          <p:nvPr/>
        </p:nvCxnSpPr>
        <p:spPr>
          <a:xfrm rot="10800000" flipH="1">
            <a:off x="338150" y="1738325"/>
            <a:ext cx="2419500" cy="1752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g9dd4d26a95_0_422"/>
          <p:cNvCxnSpPr/>
          <p:nvPr/>
        </p:nvCxnSpPr>
        <p:spPr>
          <a:xfrm rot="10800000">
            <a:off x="338225" y="1738325"/>
            <a:ext cx="2428800" cy="1752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c0434ef57_0_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 and Source Code</a:t>
            </a:r>
            <a:endParaRPr/>
          </a:p>
        </p:txBody>
      </p:sp>
      <p:sp>
        <p:nvSpPr>
          <p:cNvPr id="462" name="Google Shape;462;g9c0434ef57_0_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63" name="Google Shape;463;g9c0434ef57_0_7"/>
          <p:cNvSpPr/>
          <p:nvPr/>
        </p:nvSpPr>
        <p:spPr>
          <a:xfrm>
            <a:off x="502950" y="3013450"/>
            <a:ext cx="1573200" cy="11499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Dataset Source</a:t>
            </a:r>
            <a:endParaRPr sz="1100"/>
          </a:p>
        </p:txBody>
      </p:sp>
      <p:sp>
        <p:nvSpPr>
          <p:cNvPr id="464" name="Google Shape;464;g9c0434ef57_0_7"/>
          <p:cNvSpPr/>
          <p:nvPr/>
        </p:nvSpPr>
        <p:spPr>
          <a:xfrm>
            <a:off x="621452" y="3311716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Dataset Index</a:t>
            </a:r>
            <a:endParaRPr sz="900"/>
          </a:p>
        </p:txBody>
      </p:sp>
      <p:sp>
        <p:nvSpPr>
          <p:cNvPr id="465" name="Google Shape;465;g9c0434ef57_0_7"/>
          <p:cNvSpPr/>
          <p:nvPr/>
        </p:nvSpPr>
        <p:spPr>
          <a:xfrm>
            <a:off x="621452" y="3708277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Dataset Gateway</a:t>
            </a:r>
            <a:endParaRPr sz="900"/>
          </a:p>
        </p:txBody>
      </p:sp>
      <p:sp>
        <p:nvSpPr>
          <p:cNvPr id="466" name="Google Shape;466;g9c0434ef57_0_7"/>
          <p:cNvSpPr/>
          <p:nvPr/>
        </p:nvSpPr>
        <p:spPr>
          <a:xfrm>
            <a:off x="3282700" y="993000"/>
            <a:ext cx="4991275" cy="10815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DatasetIndex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List&lt;DatasetValueObject&gt; find(String namePattern, ...)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7" name="Google Shape;467;g9c0434ef57_0_7"/>
          <p:cNvCxnSpPr>
            <a:stCxn id="464" idx="3"/>
            <a:endCxn id="466" idx="1"/>
          </p:cNvCxnSpPr>
          <p:nvPr/>
        </p:nvCxnSpPr>
        <p:spPr>
          <a:xfrm rot="10800000" flipH="1">
            <a:off x="1957652" y="1533766"/>
            <a:ext cx="1325100" cy="19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c0434ef57_0_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 and Source Code</a:t>
            </a:r>
            <a:endParaRPr/>
          </a:p>
        </p:txBody>
      </p:sp>
      <p:sp>
        <p:nvSpPr>
          <p:cNvPr id="474" name="Google Shape;474;g9c0434ef57_0_33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75" name="Google Shape;475;g9c0434ef57_0_33"/>
          <p:cNvSpPr/>
          <p:nvPr/>
        </p:nvSpPr>
        <p:spPr>
          <a:xfrm>
            <a:off x="502950" y="3013450"/>
            <a:ext cx="1573200" cy="11499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Dataset Source</a:t>
            </a:r>
            <a:endParaRPr sz="1100"/>
          </a:p>
        </p:txBody>
      </p:sp>
      <p:sp>
        <p:nvSpPr>
          <p:cNvPr id="476" name="Google Shape;476;g9c0434ef57_0_33"/>
          <p:cNvSpPr/>
          <p:nvPr/>
        </p:nvSpPr>
        <p:spPr>
          <a:xfrm>
            <a:off x="621452" y="3311716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Dataset Index</a:t>
            </a:r>
            <a:endParaRPr sz="900"/>
          </a:p>
        </p:txBody>
      </p:sp>
      <p:sp>
        <p:nvSpPr>
          <p:cNvPr id="477" name="Google Shape;477;g9c0434ef57_0_33"/>
          <p:cNvSpPr/>
          <p:nvPr/>
        </p:nvSpPr>
        <p:spPr>
          <a:xfrm>
            <a:off x="621452" y="3708277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Dataset Gateway</a:t>
            </a:r>
            <a:endParaRPr sz="900"/>
          </a:p>
        </p:txBody>
      </p:sp>
      <p:sp>
        <p:nvSpPr>
          <p:cNvPr id="478" name="Google Shape;478;g9c0434ef57_0_33"/>
          <p:cNvSpPr/>
          <p:nvPr/>
        </p:nvSpPr>
        <p:spPr>
          <a:xfrm>
            <a:off x="3282700" y="993000"/>
            <a:ext cx="4991275" cy="10815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DatasetIndex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List&lt;DatasetValueObject&gt; find(String pattern)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9" name="Google Shape;479;g9c0434ef57_0_33"/>
          <p:cNvCxnSpPr>
            <a:stCxn id="476" idx="3"/>
            <a:endCxn id="478" idx="1"/>
          </p:cNvCxnSpPr>
          <p:nvPr/>
        </p:nvCxnSpPr>
        <p:spPr>
          <a:xfrm rot="10800000" flipH="1">
            <a:off x="1957652" y="1533766"/>
            <a:ext cx="1325100" cy="19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480" name="Google Shape;480;g9c0434ef57_0_33"/>
          <p:cNvSpPr/>
          <p:nvPr/>
        </p:nvSpPr>
        <p:spPr>
          <a:xfrm>
            <a:off x="3282700" y="2334750"/>
            <a:ext cx="4991275" cy="156835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DatasetGateway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DatasetValueObject load (IRI dsIRI)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static void insert (DatasetValueObject ds)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g9c0434ef57_0_33"/>
          <p:cNvSpPr/>
          <p:nvPr/>
        </p:nvSpPr>
        <p:spPr>
          <a:xfrm>
            <a:off x="3282700" y="4163350"/>
            <a:ext cx="4991275" cy="202115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DatasetValueObject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private String name 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private List&lt;DistributionValueObject&gt; distributions 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String getName() { …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DistributionValueObject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private String name 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private IRI downloadURL 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public String getName() { … 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2" name="Google Shape;482;g9c0434ef57_0_33"/>
          <p:cNvCxnSpPr>
            <a:stCxn id="477" idx="3"/>
            <a:endCxn id="480" idx="1"/>
          </p:cNvCxnSpPr>
          <p:nvPr/>
        </p:nvCxnSpPr>
        <p:spPr>
          <a:xfrm rot="10800000" flipH="1">
            <a:off x="1957652" y="3118927"/>
            <a:ext cx="1325100" cy="7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83" name="Google Shape;483;g9c0434ef57_0_33"/>
          <p:cNvCxnSpPr>
            <a:stCxn id="477" idx="3"/>
            <a:endCxn id="481" idx="1"/>
          </p:cNvCxnSpPr>
          <p:nvPr/>
        </p:nvCxnSpPr>
        <p:spPr>
          <a:xfrm>
            <a:off x="1957652" y="3863227"/>
            <a:ext cx="1325100" cy="13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 l="13035" t="15556" r="54554" b="16944"/>
          <a:stretch/>
        </p:blipFill>
        <p:spPr>
          <a:xfrm>
            <a:off x="-1" y="368660"/>
            <a:ext cx="6868810" cy="558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 l="21337" t="56473" r="65238" b="14196"/>
          <a:stretch/>
        </p:blipFill>
        <p:spPr>
          <a:xfrm>
            <a:off x="5148064" y="116632"/>
            <a:ext cx="3682054" cy="258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/>
          <p:cNvPicPr preferRelativeResize="0"/>
          <p:nvPr/>
        </p:nvPicPr>
        <p:blipFill rotWithShape="1">
          <a:blip r:embed="rId5">
            <a:alphaModFix/>
          </a:blip>
          <a:srcRect l="8661" t="11667" r="51874" b="12221"/>
          <a:stretch/>
        </p:blipFill>
        <p:spPr>
          <a:xfrm>
            <a:off x="4694321" y="4082910"/>
            <a:ext cx="4423907" cy="274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c0434ef57_0_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 and Source Code</a:t>
            </a:r>
            <a:endParaRPr/>
          </a:p>
        </p:txBody>
      </p:sp>
      <p:sp>
        <p:nvSpPr>
          <p:cNvPr id="490" name="Google Shape;490;g9c0434ef57_0_50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91" name="Google Shape;491;g9c0434ef57_0_50"/>
          <p:cNvSpPr/>
          <p:nvPr/>
        </p:nvSpPr>
        <p:spPr>
          <a:xfrm>
            <a:off x="502950" y="3013450"/>
            <a:ext cx="1573200" cy="11499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Public API</a:t>
            </a:r>
            <a:endParaRPr sz="1100"/>
          </a:p>
        </p:txBody>
      </p:sp>
      <p:sp>
        <p:nvSpPr>
          <p:cNvPr id="492" name="Google Shape;492;g9c0434ef57_0_50"/>
          <p:cNvSpPr/>
          <p:nvPr/>
        </p:nvSpPr>
        <p:spPr>
          <a:xfrm>
            <a:off x="621452" y="3311716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Dataset List</a:t>
            </a:r>
            <a:endParaRPr sz="900"/>
          </a:p>
        </p:txBody>
      </p:sp>
      <p:sp>
        <p:nvSpPr>
          <p:cNvPr id="493" name="Google Shape;493;g9c0434ef57_0_50"/>
          <p:cNvSpPr/>
          <p:nvPr/>
        </p:nvSpPr>
        <p:spPr>
          <a:xfrm>
            <a:off x="621452" y="3708277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Dataset Detail</a:t>
            </a:r>
            <a:endParaRPr sz="900"/>
          </a:p>
        </p:txBody>
      </p:sp>
      <p:sp>
        <p:nvSpPr>
          <p:cNvPr id="494" name="Google Shape;494;g9c0434ef57_0_50"/>
          <p:cNvSpPr/>
          <p:nvPr/>
        </p:nvSpPr>
        <p:spPr>
          <a:xfrm>
            <a:off x="3565300" y="2933600"/>
            <a:ext cx="4131100" cy="14186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const app = express();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app.get('/dataset-list', function (req, res) 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app.get('/dataset-detail', function (req, res) 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5" name="Google Shape;495;g9c0434ef57_0_50"/>
          <p:cNvCxnSpPr>
            <a:stCxn id="492" idx="3"/>
          </p:cNvCxnSpPr>
          <p:nvPr/>
        </p:nvCxnSpPr>
        <p:spPr>
          <a:xfrm rot="10800000" flipH="1">
            <a:off x="1957652" y="3428866"/>
            <a:ext cx="1685700" cy="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96" name="Google Shape;496;g9c0434ef57_0_50"/>
          <p:cNvCxnSpPr>
            <a:stCxn id="493" idx="3"/>
          </p:cNvCxnSpPr>
          <p:nvPr/>
        </p:nvCxnSpPr>
        <p:spPr>
          <a:xfrm>
            <a:off x="1957652" y="3863227"/>
            <a:ext cx="1676100" cy="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c0434ef57_0_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 and Source Code</a:t>
            </a:r>
            <a:endParaRPr/>
          </a:p>
        </p:txBody>
      </p:sp>
      <p:sp>
        <p:nvSpPr>
          <p:cNvPr id="503" name="Google Shape;503;g9c0434ef57_0_68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04" name="Google Shape;504;g9c0434ef57_0_68"/>
          <p:cNvSpPr/>
          <p:nvPr/>
        </p:nvSpPr>
        <p:spPr>
          <a:xfrm>
            <a:off x="502950" y="3013450"/>
            <a:ext cx="1573200" cy="11499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Dataset Source</a:t>
            </a:r>
            <a:endParaRPr sz="1100"/>
          </a:p>
        </p:txBody>
      </p:sp>
      <p:sp>
        <p:nvSpPr>
          <p:cNvPr id="505" name="Google Shape;505;g9c0434ef57_0_68"/>
          <p:cNvSpPr/>
          <p:nvPr/>
        </p:nvSpPr>
        <p:spPr>
          <a:xfrm>
            <a:off x="621452" y="3311716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</a:rPr>
              <a:t>Dataset Index</a:t>
            </a:r>
            <a:endParaRPr sz="900"/>
          </a:p>
        </p:txBody>
      </p:sp>
      <p:sp>
        <p:nvSpPr>
          <p:cNvPr id="506" name="Google Shape;506;g9c0434ef57_0_68"/>
          <p:cNvSpPr/>
          <p:nvPr/>
        </p:nvSpPr>
        <p:spPr>
          <a:xfrm>
            <a:off x="621452" y="3708277"/>
            <a:ext cx="1336200" cy="3099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Dataset Gateway</a:t>
            </a:r>
            <a:endParaRPr sz="900"/>
          </a:p>
        </p:txBody>
      </p:sp>
      <p:sp>
        <p:nvSpPr>
          <p:cNvPr id="507" name="Google Shape;507;g9c0434ef57_0_68"/>
          <p:cNvSpPr/>
          <p:nvPr/>
        </p:nvSpPr>
        <p:spPr>
          <a:xfrm>
            <a:off x="3282700" y="993000"/>
            <a:ext cx="4991275" cy="10815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DatasetIndex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List&lt;DatasetValueObject&gt; find(String pattern)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08" name="Google Shape;508;g9c0434ef57_0_68"/>
          <p:cNvCxnSpPr>
            <a:stCxn id="505" idx="3"/>
            <a:endCxn id="507" idx="1"/>
          </p:cNvCxnSpPr>
          <p:nvPr/>
        </p:nvCxnSpPr>
        <p:spPr>
          <a:xfrm rot="10800000" flipH="1">
            <a:off x="1957652" y="1533766"/>
            <a:ext cx="1325100" cy="19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509" name="Google Shape;509;g9c0434ef57_0_68"/>
          <p:cNvSpPr/>
          <p:nvPr/>
        </p:nvSpPr>
        <p:spPr>
          <a:xfrm>
            <a:off x="3282700" y="2464250"/>
            <a:ext cx="4991275" cy="10815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DatasetIndexTest extends UnitTest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void runTestingScenarios ()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g9c0434ef57_0_68"/>
          <p:cNvSpPr/>
          <p:nvPr/>
        </p:nvSpPr>
        <p:spPr>
          <a:xfrm>
            <a:off x="3282700" y="3935500"/>
            <a:ext cx="4991275" cy="10815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class Index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public List&lt;Findable&gt; find(String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pattern</a:t>
            </a: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1" name="Google Shape;511;g9c0434ef57_0_68"/>
          <p:cNvCxnSpPr>
            <a:stCxn id="505" idx="3"/>
            <a:endCxn id="509" idx="1"/>
          </p:cNvCxnSpPr>
          <p:nvPr/>
        </p:nvCxnSpPr>
        <p:spPr>
          <a:xfrm rot="10800000" flipH="1">
            <a:off x="1957652" y="3004966"/>
            <a:ext cx="1325100" cy="46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512" name="Google Shape;512;g9c0434ef57_0_68"/>
          <p:cNvCxnSpPr>
            <a:stCxn id="505" idx="3"/>
            <a:endCxn id="510" idx="1"/>
          </p:cNvCxnSpPr>
          <p:nvPr/>
        </p:nvCxnSpPr>
        <p:spPr>
          <a:xfrm>
            <a:off x="1957652" y="3466666"/>
            <a:ext cx="1325100" cy="100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513" name="Google Shape;513;g9c0434ef57_0_68"/>
          <p:cNvSpPr txBox="1"/>
          <p:nvPr/>
        </p:nvSpPr>
        <p:spPr>
          <a:xfrm rot="-3304066">
            <a:off x="1968836" y="2294376"/>
            <a:ext cx="1036313" cy="41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9c0434ef57_0_68"/>
          <p:cNvSpPr txBox="1"/>
          <p:nvPr/>
        </p:nvSpPr>
        <p:spPr>
          <a:xfrm rot="-1055430">
            <a:off x="2161249" y="2908036"/>
            <a:ext cx="1036359" cy="41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unit test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9c0434ef57_0_68"/>
          <p:cNvSpPr txBox="1"/>
          <p:nvPr/>
        </p:nvSpPr>
        <p:spPr>
          <a:xfrm rot="2301562">
            <a:off x="2230478" y="3657454"/>
            <a:ext cx="1036430" cy="41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dd4d26a95_0_5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800"/>
              <a:t>Usage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 sz="2800"/>
              <a:t>Viewpoint</a:t>
            </a:r>
            <a:endParaRPr/>
          </a:p>
        </p:txBody>
      </p:sp>
      <p:sp>
        <p:nvSpPr>
          <p:cNvPr id="522" name="Google Shape;522;g9dd4d26a95_0_589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052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how modules use other modules</a:t>
            </a:r>
            <a:endParaRPr sz="3000"/>
          </a:p>
          <a:p>
            <a:pPr marL="0" lvl="0" indent="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rPr lang="en-US" sz="3000"/>
              <a:t>“A module uses another if the correctness of the first requires the presence of a correct version of the other.”</a:t>
            </a:r>
            <a:endParaRPr sz="3000"/>
          </a:p>
        </p:txBody>
      </p:sp>
      <p:sp>
        <p:nvSpPr>
          <p:cNvPr id="523" name="Google Shape;523;g9dd4d26a95_0_589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Usage Viewpoint</a:t>
            </a:r>
            <a:endParaRPr sz="2800"/>
          </a:p>
        </p:txBody>
      </p:sp>
      <p:sp>
        <p:nvSpPr>
          <p:cNvPr id="530" name="Google Shape;530;p23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31" name="Google Shape;531;p23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development planning</a:t>
            </a:r>
            <a:endParaRPr sz="3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team allocation</a:t>
            </a:r>
            <a:endParaRPr sz="3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system extensibility and modifiability</a:t>
            </a:r>
            <a:endParaRPr sz="3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3000"/>
              <a:t>software reuse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dd4d26a95_0_509"/>
          <p:cNvSpPr/>
          <p:nvPr/>
        </p:nvSpPr>
        <p:spPr>
          <a:xfrm>
            <a:off x="108600" y="509400"/>
            <a:ext cx="8926800" cy="5546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National Open Data Catalog</a:t>
            </a:r>
            <a:endParaRPr sz="2400"/>
          </a:p>
        </p:txBody>
      </p:sp>
      <p:sp>
        <p:nvSpPr>
          <p:cNvPr id="538" name="Google Shape;538;g9dd4d26a95_0_509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39" name="Google Shape;539;g9dd4d26a95_0_509"/>
          <p:cNvSpPr/>
          <p:nvPr/>
        </p:nvSpPr>
        <p:spPr>
          <a:xfrm>
            <a:off x="220299" y="1207450"/>
            <a:ext cx="2649000" cy="42591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Presentation</a:t>
            </a:r>
            <a:endParaRPr sz="2100"/>
          </a:p>
        </p:txBody>
      </p:sp>
      <p:sp>
        <p:nvSpPr>
          <p:cNvPr id="540" name="Google Shape;540;g9dd4d26a95_0_509"/>
          <p:cNvSpPr/>
          <p:nvPr/>
        </p:nvSpPr>
        <p:spPr>
          <a:xfrm>
            <a:off x="3247500" y="1207450"/>
            <a:ext cx="2649000" cy="42591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Domain</a:t>
            </a:r>
            <a:endParaRPr sz="1900"/>
          </a:p>
        </p:txBody>
      </p:sp>
      <p:sp>
        <p:nvSpPr>
          <p:cNvPr id="541" name="Google Shape;541;g9dd4d26a95_0_509"/>
          <p:cNvSpPr/>
          <p:nvPr/>
        </p:nvSpPr>
        <p:spPr>
          <a:xfrm>
            <a:off x="6274705" y="1207450"/>
            <a:ext cx="2649000" cy="42591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 Sources</a:t>
            </a:r>
            <a:endParaRPr sz="1900"/>
          </a:p>
        </p:txBody>
      </p:sp>
      <p:cxnSp>
        <p:nvCxnSpPr>
          <p:cNvPr id="542" name="Google Shape;542;g9dd4d26a95_0_509"/>
          <p:cNvCxnSpPr>
            <a:stCxn id="539" idx="3"/>
            <a:endCxn id="540" idx="1"/>
          </p:cNvCxnSpPr>
          <p:nvPr/>
        </p:nvCxnSpPr>
        <p:spPr>
          <a:xfrm>
            <a:off x="2869299" y="33370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43" name="Google Shape;543;g9dd4d26a95_0_509"/>
          <p:cNvCxnSpPr>
            <a:stCxn id="540" idx="3"/>
            <a:endCxn id="541" idx="1"/>
          </p:cNvCxnSpPr>
          <p:nvPr/>
        </p:nvCxnSpPr>
        <p:spPr>
          <a:xfrm>
            <a:off x="5896500" y="33370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44" name="Google Shape;544;g9dd4d26a95_0_509"/>
          <p:cNvCxnSpPr/>
          <p:nvPr/>
        </p:nvCxnSpPr>
        <p:spPr>
          <a:xfrm>
            <a:off x="426650" y="3953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45" name="Google Shape;545;g9dd4d26a95_0_509"/>
          <p:cNvSpPr txBox="1"/>
          <p:nvPr/>
        </p:nvSpPr>
        <p:spPr>
          <a:xfrm>
            <a:off x="262100" y="56600"/>
            <a:ext cx="70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uses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dd4d26a95_0_485"/>
          <p:cNvSpPr txBox="1"/>
          <p:nvPr/>
        </p:nvSpPr>
        <p:spPr>
          <a:xfrm>
            <a:off x="262100" y="56600"/>
            <a:ext cx="70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uses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9dd4d26a95_0_485"/>
          <p:cNvSpPr/>
          <p:nvPr/>
        </p:nvSpPr>
        <p:spPr>
          <a:xfrm>
            <a:off x="426650" y="231718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  <p:sp>
        <p:nvSpPr>
          <p:cNvPr id="553" name="Google Shape;553;g9dd4d26a95_0_485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54" name="Google Shape;554;g9dd4d26a95_0_485"/>
          <p:cNvSpPr/>
          <p:nvPr/>
        </p:nvSpPr>
        <p:spPr>
          <a:xfrm>
            <a:off x="3358250" y="231720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Services</a:t>
            </a:r>
            <a:endParaRPr sz="1600"/>
          </a:p>
        </p:txBody>
      </p:sp>
      <p:sp>
        <p:nvSpPr>
          <p:cNvPr id="555" name="Google Shape;555;g9dd4d26a95_0_485"/>
          <p:cNvSpPr/>
          <p:nvPr/>
        </p:nvSpPr>
        <p:spPr>
          <a:xfrm>
            <a:off x="2207400" y="4176600"/>
            <a:ext cx="4791900" cy="1643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Model</a:t>
            </a:r>
            <a:endParaRPr sz="1600"/>
          </a:p>
        </p:txBody>
      </p:sp>
      <p:sp>
        <p:nvSpPr>
          <p:cNvPr id="556" name="Google Shape;556;g9dd4d26a95_0_485"/>
          <p:cNvSpPr/>
          <p:nvPr/>
        </p:nvSpPr>
        <p:spPr>
          <a:xfrm>
            <a:off x="3540850" y="2801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557" name="Google Shape;557;g9dd4d26a95_0_485"/>
          <p:cNvSpPr/>
          <p:nvPr/>
        </p:nvSpPr>
        <p:spPr>
          <a:xfrm>
            <a:off x="3540741" y="34458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558" name="Google Shape;558;g9dd4d26a95_0_485"/>
          <p:cNvSpPr/>
          <p:nvPr/>
        </p:nvSpPr>
        <p:spPr>
          <a:xfrm>
            <a:off x="2408750" y="45622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Distribution</a:t>
            </a:r>
            <a:endParaRPr/>
          </a:p>
        </p:txBody>
      </p:sp>
      <p:sp>
        <p:nvSpPr>
          <p:cNvPr id="559" name="Google Shape;559;g9dd4d26a95_0_485"/>
          <p:cNvSpPr/>
          <p:nvPr/>
        </p:nvSpPr>
        <p:spPr>
          <a:xfrm>
            <a:off x="4767075" y="45622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560" name="Google Shape;560;g9dd4d26a95_0_485"/>
          <p:cNvSpPr/>
          <p:nvPr/>
        </p:nvSpPr>
        <p:spPr>
          <a:xfrm>
            <a:off x="6366525" y="154380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561" name="Google Shape;561;g9dd4d26a95_0_485"/>
          <p:cNvSpPr/>
          <p:nvPr/>
        </p:nvSpPr>
        <p:spPr>
          <a:xfrm>
            <a:off x="6549125" y="20282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sp>
        <p:nvSpPr>
          <p:cNvPr id="562" name="Google Shape;562;g9dd4d26a95_0_485"/>
          <p:cNvSpPr/>
          <p:nvPr/>
        </p:nvSpPr>
        <p:spPr>
          <a:xfrm>
            <a:off x="6549016" y="26724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Gateway</a:t>
            </a:r>
            <a:endParaRPr/>
          </a:p>
        </p:txBody>
      </p:sp>
      <p:sp>
        <p:nvSpPr>
          <p:cNvPr id="563" name="Google Shape;563;g9dd4d26a95_0_485"/>
          <p:cNvSpPr/>
          <p:nvPr/>
        </p:nvSpPr>
        <p:spPr>
          <a:xfrm>
            <a:off x="609250" y="2801663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List</a:t>
            </a:r>
            <a:endParaRPr/>
          </a:p>
        </p:txBody>
      </p:sp>
      <p:sp>
        <p:nvSpPr>
          <p:cNvPr id="564" name="Google Shape;564;g9dd4d26a95_0_485"/>
          <p:cNvSpPr/>
          <p:nvPr/>
        </p:nvSpPr>
        <p:spPr>
          <a:xfrm>
            <a:off x="609241" y="34518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Detail</a:t>
            </a:r>
            <a:endParaRPr/>
          </a:p>
        </p:txBody>
      </p:sp>
      <p:sp>
        <p:nvSpPr>
          <p:cNvPr id="565" name="Google Shape;565;g9dd4d26a95_0_485"/>
          <p:cNvSpPr/>
          <p:nvPr/>
        </p:nvSpPr>
        <p:spPr>
          <a:xfrm>
            <a:off x="3353988" y="555600"/>
            <a:ext cx="2427600" cy="9882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Web application</a:t>
            </a:r>
            <a:endParaRPr sz="1600"/>
          </a:p>
        </p:txBody>
      </p:sp>
      <p:cxnSp>
        <p:nvCxnSpPr>
          <p:cNvPr id="566" name="Google Shape;566;g9dd4d26a95_0_485"/>
          <p:cNvCxnSpPr/>
          <p:nvPr/>
        </p:nvCxnSpPr>
        <p:spPr>
          <a:xfrm rot="10800000" flipH="1">
            <a:off x="3361138" y="558975"/>
            <a:ext cx="2419500" cy="9858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g9dd4d26a95_0_485"/>
          <p:cNvCxnSpPr/>
          <p:nvPr/>
        </p:nvCxnSpPr>
        <p:spPr>
          <a:xfrm rot="10800000">
            <a:off x="3361213" y="558975"/>
            <a:ext cx="2428800" cy="9858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g9dd4d26a95_0_485"/>
          <p:cNvCxnSpPr/>
          <p:nvPr/>
        </p:nvCxnSpPr>
        <p:spPr>
          <a:xfrm>
            <a:off x="426650" y="3953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69" name="Google Shape;569;g9dd4d26a95_0_485"/>
          <p:cNvCxnSpPr>
            <a:endCxn id="561" idx="1"/>
          </p:cNvCxnSpPr>
          <p:nvPr/>
        </p:nvCxnSpPr>
        <p:spPr>
          <a:xfrm rot="10800000" flipH="1">
            <a:off x="5603525" y="2280125"/>
            <a:ext cx="945600" cy="6411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0" name="Google Shape;570;g9dd4d26a95_0_485"/>
          <p:cNvCxnSpPr>
            <a:stCxn id="563" idx="3"/>
            <a:endCxn id="556" idx="1"/>
          </p:cNvCxnSpPr>
          <p:nvPr/>
        </p:nvCxnSpPr>
        <p:spPr>
          <a:xfrm>
            <a:off x="2671750" y="3053513"/>
            <a:ext cx="8691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1" name="Google Shape;571;g9dd4d26a95_0_485"/>
          <p:cNvCxnSpPr>
            <a:stCxn id="564" idx="3"/>
            <a:endCxn id="557" idx="1"/>
          </p:cNvCxnSpPr>
          <p:nvPr/>
        </p:nvCxnSpPr>
        <p:spPr>
          <a:xfrm rot="10800000" flipH="1">
            <a:off x="2671741" y="3697671"/>
            <a:ext cx="869100" cy="60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2" name="Google Shape;572;g9dd4d26a95_0_485"/>
          <p:cNvCxnSpPr>
            <a:stCxn id="565" idx="2"/>
            <a:endCxn id="554" idx="0"/>
          </p:cNvCxnSpPr>
          <p:nvPr/>
        </p:nvCxnSpPr>
        <p:spPr>
          <a:xfrm>
            <a:off x="4567788" y="1543800"/>
            <a:ext cx="4200" cy="7734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3" name="Google Shape;573;g9dd4d26a95_0_485"/>
          <p:cNvCxnSpPr>
            <a:stCxn id="557" idx="2"/>
            <a:endCxn id="558" idx="0"/>
          </p:cNvCxnSpPr>
          <p:nvPr/>
        </p:nvCxnSpPr>
        <p:spPr>
          <a:xfrm flipH="1">
            <a:off x="3440091" y="3949521"/>
            <a:ext cx="1131900" cy="6129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4" name="Google Shape;574;g9dd4d26a95_0_485"/>
          <p:cNvCxnSpPr>
            <a:stCxn id="557" idx="2"/>
            <a:endCxn id="559" idx="0"/>
          </p:cNvCxnSpPr>
          <p:nvPr/>
        </p:nvCxnSpPr>
        <p:spPr>
          <a:xfrm>
            <a:off x="4571991" y="3949521"/>
            <a:ext cx="1226400" cy="6129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5" name="Google Shape;575;g9dd4d26a95_0_485"/>
          <p:cNvCxnSpPr>
            <a:stCxn id="558" idx="2"/>
            <a:endCxn id="562" idx="2"/>
          </p:cNvCxnSpPr>
          <p:nvPr/>
        </p:nvCxnSpPr>
        <p:spPr>
          <a:xfrm rot="-5400000">
            <a:off x="4565150" y="2050825"/>
            <a:ext cx="1890000" cy="4140300"/>
          </a:xfrm>
          <a:prstGeom prst="bentConnector3">
            <a:avLst>
              <a:gd name="adj1" fmla="val -12599"/>
            </a:avLst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6" name="Google Shape;576;g9dd4d26a95_0_485"/>
          <p:cNvCxnSpPr>
            <a:stCxn id="559" idx="2"/>
            <a:endCxn id="562" idx="2"/>
          </p:cNvCxnSpPr>
          <p:nvPr/>
        </p:nvCxnSpPr>
        <p:spPr>
          <a:xfrm rot="-5400000">
            <a:off x="5744325" y="3229975"/>
            <a:ext cx="1890000" cy="1782000"/>
          </a:xfrm>
          <a:prstGeom prst="bentConnector3">
            <a:avLst>
              <a:gd name="adj1" fmla="val -12599"/>
            </a:avLst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7" name="Google Shape;577;g9dd4d26a95_0_485"/>
          <p:cNvCxnSpPr>
            <a:stCxn id="556" idx="3"/>
            <a:endCxn id="559" idx="0"/>
          </p:cNvCxnSpPr>
          <p:nvPr/>
        </p:nvCxnSpPr>
        <p:spPr>
          <a:xfrm>
            <a:off x="5603350" y="3053525"/>
            <a:ext cx="195000" cy="1508700"/>
          </a:xfrm>
          <a:prstGeom prst="bentConnector2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8" name="Google Shape;578;g9dd4d26a95_0_485"/>
          <p:cNvCxnSpPr>
            <a:stCxn id="561" idx="3"/>
            <a:endCxn id="562" idx="3"/>
          </p:cNvCxnSpPr>
          <p:nvPr/>
        </p:nvCxnSpPr>
        <p:spPr>
          <a:xfrm>
            <a:off x="8611625" y="2280125"/>
            <a:ext cx="600" cy="6441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579" name="Google Shape;579;g9dd4d26a95_0_485"/>
          <p:cNvCxnSpPr>
            <a:endCxn id="562" idx="1"/>
          </p:cNvCxnSpPr>
          <p:nvPr/>
        </p:nvCxnSpPr>
        <p:spPr>
          <a:xfrm rot="10800000" flipH="1">
            <a:off x="5601316" y="2924271"/>
            <a:ext cx="947700" cy="18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9c0434ef57_0_86"/>
          <p:cNvSpPr txBox="1"/>
          <p:nvPr/>
        </p:nvSpPr>
        <p:spPr>
          <a:xfrm>
            <a:off x="262100" y="56600"/>
            <a:ext cx="70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uses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9c0434ef57_0_86"/>
          <p:cNvSpPr/>
          <p:nvPr/>
        </p:nvSpPr>
        <p:spPr>
          <a:xfrm>
            <a:off x="426650" y="2317188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  <p:sp>
        <p:nvSpPr>
          <p:cNvPr id="587" name="Google Shape;587;g9c0434ef57_0_86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88" name="Google Shape;588;g9c0434ef57_0_86"/>
          <p:cNvSpPr/>
          <p:nvPr/>
        </p:nvSpPr>
        <p:spPr>
          <a:xfrm>
            <a:off x="3358250" y="231720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Services</a:t>
            </a:r>
            <a:endParaRPr sz="1600"/>
          </a:p>
        </p:txBody>
      </p:sp>
      <p:sp>
        <p:nvSpPr>
          <p:cNvPr id="589" name="Google Shape;589;g9c0434ef57_0_86"/>
          <p:cNvSpPr/>
          <p:nvPr/>
        </p:nvSpPr>
        <p:spPr>
          <a:xfrm>
            <a:off x="2207400" y="4176600"/>
            <a:ext cx="4791900" cy="16437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Model</a:t>
            </a:r>
            <a:endParaRPr sz="1600"/>
          </a:p>
        </p:txBody>
      </p:sp>
      <p:sp>
        <p:nvSpPr>
          <p:cNvPr id="590" name="Google Shape;590;g9c0434ef57_0_86"/>
          <p:cNvSpPr/>
          <p:nvPr/>
        </p:nvSpPr>
        <p:spPr>
          <a:xfrm>
            <a:off x="3540850" y="2801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Datasets</a:t>
            </a:r>
            <a:endParaRPr/>
          </a:p>
        </p:txBody>
      </p:sp>
      <p:sp>
        <p:nvSpPr>
          <p:cNvPr id="591" name="Google Shape;591;g9c0434ef57_0_86"/>
          <p:cNvSpPr/>
          <p:nvPr/>
        </p:nvSpPr>
        <p:spPr>
          <a:xfrm>
            <a:off x="3540741" y="34458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sp>
        <p:nvSpPr>
          <p:cNvPr id="592" name="Google Shape;592;g9c0434ef57_0_86"/>
          <p:cNvSpPr/>
          <p:nvPr/>
        </p:nvSpPr>
        <p:spPr>
          <a:xfrm>
            <a:off x="2408750" y="45622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Distribution</a:t>
            </a:r>
            <a:endParaRPr/>
          </a:p>
        </p:txBody>
      </p:sp>
      <p:sp>
        <p:nvSpPr>
          <p:cNvPr id="593" name="Google Shape;593;g9c0434ef57_0_86"/>
          <p:cNvSpPr/>
          <p:nvPr/>
        </p:nvSpPr>
        <p:spPr>
          <a:xfrm>
            <a:off x="4767075" y="45622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594" name="Google Shape;594;g9c0434ef57_0_86"/>
          <p:cNvSpPr/>
          <p:nvPr/>
        </p:nvSpPr>
        <p:spPr>
          <a:xfrm>
            <a:off x="6366525" y="1543800"/>
            <a:ext cx="2427600" cy="17568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595" name="Google Shape;595;g9c0434ef57_0_86"/>
          <p:cNvSpPr/>
          <p:nvPr/>
        </p:nvSpPr>
        <p:spPr>
          <a:xfrm>
            <a:off x="6549125" y="20282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sp>
        <p:nvSpPr>
          <p:cNvPr id="596" name="Google Shape;596;g9c0434ef57_0_86"/>
          <p:cNvSpPr/>
          <p:nvPr/>
        </p:nvSpPr>
        <p:spPr>
          <a:xfrm>
            <a:off x="6549016" y="26724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Gateway</a:t>
            </a:r>
            <a:endParaRPr/>
          </a:p>
        </p:txBody>
      </p:sp>
      <p:sp>
        <p:nvSpPr>
          <p:cNvPr id="597" name="Google Shape;597;g9c0434ef57_0_86"/>
          <p:cNvSpPr/>
          <p:nvPr/>
        </p:nvSpPr>
        <p:spPr>
          <a:xfrm>
            <a:off x="609250" y="2801663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List</a:t>
            </a:r>
            <a:endParaRPr/>
          </a:p>
        </p:txBody>
      </p:sp>
      <p:sp>
        <p:nvSpPr>
          <p:cNvPr id="598" name="Google Shape;598;g9c0434ef57_0_86"/>
          <p:cNvSpPr/>
          <p:nvPr/>
        </p:nvSpPr>
        <p:spPr>
          <a:xfrm>
            <a:off x="609241" y="3451821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Detail</a:t>
            </a:r>
            <a:endParaRPr/>
          </a:p>
        </p:txBody>
      </p:sp>
      <p:sp>
        <p:nvSpPr>
          <p:cNvPr id="599" name="Google Shape;599;g9c0434ef57_0_86"/>
          <p:cNvSpPr/>
          <p:nvPr/>
        </p:nvSpPr>
        <p:spPr>
          <a:xfrm>
            <a:off x="3353988" y="555600"/>
            <a:ext cx="2427600" cy="9882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Web application</a:t>
            </a:r>
            <a:endParaRPr sz="1600"/>
          </a:p>
        </p:txBody>
      </p:sp>
      <p:cxnSp>
        <p:nvCxnSpPr>
          <p:cNvPr id="600" name="Google Shape;600;g9c0434ef57_0_86"/>
          <p:cNvCxnSpPr/>
          <p:nvPr/>
        </p:nvCxnSpPr>
        <p:spPr>
          <a:xfrm rot="10800000" flipH="1">
            <a:off x="3361138" y="558975"/>
            <a:ext cx="2419500" cy="9858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g9c0434ef57_0_86"/>
          <p:cNvCxnSpPr/>
          <p:nvPr/>
        </p:nvCxnSpPr>
        <p:spPr>
          <a:xfrm rot="10800000">
            <a:off x="3361213" y="558975"/>
            <a:ext cx="2428800" cy="9858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g9c0434ef57_0_86"/>
          <p:cNvCxnSpPr/>
          <p:nvPr/>
        </p:nvCxnSpPr>
        <p:spPr>
          <a:xfrm>
            <a:off x="426650" y="3953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3" name="Google Shape;603;g9c0434ef57_0_86"/>
          <p:cNvCxnSpPr>
            <a:endCxn id="595" idx="1"/>
          </p:cNvCxnSpPr>
          <p:nvPr/>
        </p:nvCxnSpPr>
        <p:spPr>
          <a:xfrm rot="10800000" flipH="1">
            <a:off x="5603525" y="2280125"/>
            <a:ext cx="945600" cy="6411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4" name="Google Shape;604;g9c0434ef57_0_86"/>
          <p:cNvCxnSpPr>
            <a:stCxn id="597" idx="3"/>
            <a:endCxn id="590" idx="1"/>
          </p:cNvCxnSpPr>
          <p:nvPr/>
        </p:nvCxnSpPr>
        <p:spPr>
          <a:xfrm>
            <a:off x="2671750" y="3053513"/>
            <a:ext cx="8691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5" name="Google Shape;605;g9c0434ef57_0_86"/>
          <p:cNvCxnSpPr>
            <a:stCxn id="598" idx="3"/>
            <a:endCxn id="591" idx="1"/>
          </p:cNvCxnSpPr>
          <p:nvPr/>
        </p:nvCxnSpPr>
        <p:spPr>
          <a:xfrm rot="10800000" flipH="1">
            <a:off x="2671741" y="3697671"/>
            <a:ext cx="869100" cy="60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6" name="Google Shape;606;g9c0434ef57_0_86"/>
          <p:cNvCxnSpPr>
            <a:stCxn id="599" idx="2"/>
            <a:endCxn id="588" idx="0"/>
          </p:cNvCxnSpPr>
          <p:nvPr/>
        </p:nvCxnSpPr>
        <p:spPr>
          <a:xfrm>
            <a:off x="4567788" y="1543800"/>
            <a:ext cx="4200" cy="7734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7" name="Google Shape;607;g9c0434ef57_0_86"/>
          <p:cNvCxnSpPr>
            <a:stCxn id="591" idx="2"/>
            <a:endCxn id="592" idx="0"/>
          </p:cNvCxnSpPr>
          <p:nvPr/>
        </p:nvCxnSpPr>
        <p:spPr>
          <a:xfrm flipH="1">
            <a:off x="3440091" y="3949521"/>
            <a:ext cx="1131900" cy="6129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8" name="Google Shape;608;g9c0434ef57_0_86"/>
          <p:cNvCxnSpPr>
            <a:stCxn id="591" idx="2"/>
            <a:endCxn id="593" idx="0"/>
          </p:cNvCxnSpPr>
          <p:nvPr/>
        </p:nvCxnSpPr>
        <p:spPr>
          <a:xfrm>
            <a:off x="4571991" y="3949521"/>
            <a:ext cx="1226400" cy="6129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09" name="Google Shape;609;g9c0434ef57_0_86"/>
          <p:cNvCxnSpPr>
            <a:stCxn id="592" idx="2"/>
            <a:endCxn id="596" idx="2"/>
          </p:cNvCxnSpPr>
          <p:nvPr/>
        </p:nvCxnSpPr>
        <p:spPr>
          <a:xfrm rot="-5400000">
            <a:off x="4565150" y="2050825"/>
            <a:ext cx="1890000" cy="4140300"/>
          </a:xfrm>
          <a:prstGeom prst="bentConnector3">
            <a:avLst>
              <a:gd name="adj1" fmla="val -12599"/>
            </a:avLst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10" name="Google Shape;610;g9c0434ef57_0_86"/>
          <p:cNvCxnSpPr>
            <a:stCxn id="593" idx="2"/>
            <a:endCxn id="596" idx="2"/>
          </p:cNvCxnSpPr>
          <p:nvPr/>
        </p:nvCxnSpPr>
        <p:spPr>
          <a:xfrm rot="-5400000">
            <a:off x="5744325" y="3229975"/>
            <a:ext cx="1890000" cy="1782000"/>
          </a:xfrm>
          <a:prstGeom prst="bentConnector3">
            <a:avLst>
              <a:gd name="adj1" fmla="val -12599"/>
            </a:avLst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11" name="Google Shape;611;g9c0434ef57_0_86"/>
          <p:cNvCxnSpPr>
            <a:stCxn id="590" idx="3"/>
            <a:endCxn id="593" idx="0"/>
          </p:cNvCxnSpPr>
          <p:nvPr/>
        </p:nvCxnSpPr>
        <p:spPr>
          <a:xfrm>
            <a:off x="5603350" y="3053525"/>
            <a:ext cx="195000" cy="1508700"/>
          </a:xfrm>
          <a:prstGeom prst="bentConnector2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12" name="Google Shape;612;g9c0434ef57_0_86"/>
          <p:cNvCxnSpPr>
            <a:stCxn id="595" idx="3"/>
            <a:endCxn id="596" idx="3"/>
          </p:cNvCxnSpPr>
          <p:nvPr/>
        </p:nvCxnSpPr>
        <p:spPr>
          <a:xfrm>
            <a:off x="8611625" y="2280125"/>
            <a:ext cx="600" cy="6441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13" name="Google Shape;613;g9c0434ef57_0_86"/>
          <p:cNvCxnSpPr>
            <a:endCxn id="596" idx="1"/>
          </p:cNvCxnSpPr>
          <p:nvPr/>
        </p:nvCxnSpPr>
        <p:spPr>
          <a:xfrm rot="10800000" flipH="1">
            <a:off x="5601316" y="2924271"/>
            <a:ext cx="947700" cy="18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Usage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 sz="2800"/>
              <a:t>Viewpoint</a:t>
            </a:r>
            <a:endParaRPr/>
          </a:p>
        </p:txBody>
      </p:sp>
      <p:sp>
        <p:nvSpPr>
          <p:cNvPr id="620" name="Google Shape;620;p22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7973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SzPts val="1700"/>
              <a:buChar char="❑"/>
            </a:pPr>
            <a:r>
              <a:rPr lang="en-US" sz="2400"/>
              <a:t>in addition to “uses” we can also consider “is-allowed-to-use”, “depends” and “calls”</a:t>
            </a:r>
            <a:endParaRPr sz="2400"/>
          </a:p>
          <a:p>
            <a:pPr marL="742950" lvl="1" indent="-313690" algn="l" rtl="0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SzPts val="2400"/>
              <a:buChar char="▪"/>
            </a:pPr>
            <a:r>
              <a:rPr lang="en-US" sz="2400" i="1"/>
              <a:t>calls</a:t>
            </a:r>
            <a:r>
              <a:rPr lang="en-US" sz="2400"/>
              <a:t> : A is required to call B but A does not necessarily further depend on what B does</a:t>
            </a:r>
            <a:endParaRPr sz="2400"/>
          </a:p>
          <a:p>
            <a:pPr marL="742950" lvl="1" indent="-313690" algn="l" rtl="0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SzPts val="2400"/>
              <a:buChar char="▪"/>
            </a:pPr>
            <a:r>
              <a:rPr lang="en-US" sz="2400" i="1"/>
              <a:t>uses</a:t>
            </a:r>
            <a:r>
              <a:rPr lang="en-US" sz="2400"/>
              <a:t> : B produces its result (either when called by A or independently of being called by A) and A uses the result</a:t>
            </a:r>
            <a:endParaRPr sz="2400"/>
          </a:p>
          <a:p>
            <a:pPr marL="742950" lvl="1" indent="-313690" algn="l" rtl="0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SzPts val="2400"/>
              <a:buChar char="▪"/>
            </a:pPr>
            <a:r>
              <a:rPr lang="en-US" sz="2400" i="1"/>
              <a:t>is-allowed-to-use</a:t>
            </a:r>
            <a:r>
              <a:rPr lang="en-US" sz="2400"/>
              <a:t> : B produces its result (either when called by A or independently of being called by A) and A may use the result</a:t>
            </a:r>
            <a:endParaRPr sz="2400"/>
          </a:p>
          <a:p>
            <a:pPr marL="742950" lvl="1" indent="-313690" algn="l" rtl="0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SzPts val="2400"/>
              <a:buChar char="▪"/>
            </a:pPr>
            <a:r>
              <a:rPr lang="en-US" sz="2400" i="1"/>
              <a:t>depends on</a:t>
            </a:r>
            <a:r>
              <a:rPr lang="en-US" sz="2400"/>
              <a:t> : A may run only when B performs its functionality independently of being called by A but it does not necessarily use the result of B</a:t>
            </a:r>
            <a:endParaRPr sz="2400"/>
          </a:p>
        </p:txBody>
      </p:sp>
      <p:sp>
        <p:nvSpPr>
          <p:cNvPr id="621" name="Google Shape;621;p22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Class Viewpoint</a:t>
            </a:r>
            <a:endParaRPr/>
          </a:p>
        </p:txBody>
      </p:sp>
      <p:sp>
        <p:nvSpPr>
          <p:cNvPr id="628" name="Google Shape;628;p18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81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2400"/>
              <a:t>Are there any similarities in behavior or capabilities of modules which can be captured by sub-classing?</a:t>
            </a:r>
            <a:endParaRPr sz="2400"/>
          </a:p>
          <a:p>
            <a:pPr marL="342900" lvl="0" indent="-35814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SzPts val="1600"/>
              <a:buChar char="❑"/>
            </a:pPr>
            <a:r>
              <a:rPr lang="en-US" sz="2400"/>
              <a:t>"is-a" relationship</a:t>
            </a:r>
            <a:endParaRPr sz="2400"/>
          </a:p>
          <a:p>
            <a:pPr marL="342900" lvl="0" indent="-3429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1600"/>
              <a:buChar char="❑"/>
            </a:pPr>
            <a:r>
              <a:rPr lang="en-US" sz="2400"/>
              <a:t>allows us to reason about re-use and incremental addition of functionality</a:t>
            </a:r>
            <a:endParaRPr sz="2400"/>
          </a:p>
        </p:txBody>
      </p:sp>
      <p:sp>
        <p:nvSpPr>
          <p:cNvPr id="629" name="Google Shape;629;p18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dd4d26a95_0_637"/>
          <p:cNvSpPr txBox="1"/>
          <p:nvPr/>
        </p:nvSpPr>
        <p:spPr>
          <a:xfrm>
            <a:off x="262100" y="56600"/>
            <a:ext cx="70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uses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9dd4d26a95_0_637"/>
          <p:cNvSpPr/>
          <p:nvPr/>
        </p:nvSpPr>
        <p:spPr>
          <a:xfrm>
            <a:off x="426650" y="2317196"/>
            <a:ext cx="2427600" cy="11919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  <p:sp>
        <p:nvSpPr>
          <p:cNvPr id="637" name="Google Shape;637;g9dd4d26a95_0_63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638" name="Google Shape;638;g9dd4d26a95_0_637"/>
          <p:cNvSpPr/>
          <p:nvPr/>
        </p:nvSpPr>
        <p:spPr>
          <a:xfrm>
            <a:off x="3358250" y="1603650"/>
            <a:ext cx="2427600" cy="19053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Services</a:t>
            </a:r>
            <a:endParaRPr sz="1600"/>
          </a:p>
        </p:txBody>
      </p:sp>
      <p:sp>
        <p:nvSpPr>
          <p:cNvPr id="639" name="Google Shape;639;g9dd4d26a95_0_637"/>
          <p:cNvSpPr/>
          <p:nvPr/>
        </p:nvSpPr>
        <p:spPr>
          <a:xfrm>
            <a:off x="3358250" y="4176600"/>
            <a:ext cx="2427600" cy="12570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Model</a:t>
            </a:r>
            <a:endParaRPr sz="1600"/>
          </a:p>
        </p:txBody>
      </p:sp>
      <p:sp>
        <p:nvSpPr>
          <p:cNvPr id="640" name="Google Shape;640;g9dd4d26a95_0_637"/>
          <p:cNvSpPr/>
          <p:nvPr/>
        </p:nvSpPr>
        <p:spPr>
          <a:xfrm>
            <a:off x="3540850" y="2801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Related Datasets</a:t>
            </a:r>
            <a:endParaRPr/>
          </a:p>
        </p:txBody>
      </p:sp>
      <p:sp>
        <p:nvSpPr>
          <p:cNvPr id="641" name="Google Shape;641;g9dd4d26a95_0_637"/>
          <p:cNvSpPr/>
          <p:nvPr/>
        </p:nvSpPr>
        <p:spPr>
          <a:xfrm>
            <a:off x="3540750" y="4486800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642" name="Google Shape;642;g9dd4d26a95_0_637"/>
          <p:cNvSpPr/>
          <p:nvPr/>
        </p:nvSpPr>
        <p:spPr>
          <a:xfrm>
            <a:off x="609250" y="2801663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</a:t>
            </a:r>
            <a:r>
              <a:rPr lang="en-US">
                <a:solidFill>
                  <a:schemeClr val="dk1"/>
                </a:solidFill>
              </a:rPr>
              <a:t>Detail</a:t>
            </a:r>
            <a:endParaRPr/>
          </a:p>
        </p:txBody>
      </p:sp>
      <p:cxnSp>
        <p:nvCxnSpPr>
          <p:cNvPr id="643" name="Google Shape;643;g9dd4d26a95_0_637"/>
          <p:cNvCxnSpPr/>
          <p:nvPr/>
        </p:nvCxnSpPr>
        <p:spPr>
          <a:xfrm>
            <a:off x="426650" y="3953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44" name="Google Shape;644;g9dd4d26a95_0_637"/>
          <p:cNvCxnSpPr>
            <a:stCxn id="642" idx="3"/>
            <a:endCxn id="640" idx="1"/>
          </p:cNvCxnSpPr>
          <p:nvPr/>
        </p:nvCxnSpPr>
        <p:spPr>
          <a:xfrm>
            <a:off x="2671750" y="3053513"/>
            <a:ext cx="8691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45" name="Google Shape;645;g9dd4d26a95_0_637"/>
          <p:cNvCxnSpPr>
            <a:stCxn id="640" idx="2"/>
            <a:endCxn id="641" idx="0"/>
          </p:cNvCxnSpPr>
          <p:nvPr/>
        </p:nvCxnSpPr>
        <p:spPr>
          <a:xfrm>
            <a:off x="4572100" y="3305375"/>
            <a:ext cx="0" cy="11814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46" name="Google Shape;646;g9dd4d26a95_0_637"/>
          <p:cNvSpPr/>
          <p:nvPr/>
        </p:nvSpPr>
        <p:spPr>
          <a:xfrm>
            <a:off x="3540741" y="2106296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cxnSp>
        <p:nvCxnSpPr>
          <p:cNvPr id="647" name="Google Shape;647;g9dd4d26a95_0_637"/>
          <p:cNvCxnSpPr>
            <a:stCxn id="642" idx="3"/>
            <a:endCxn id="646" idx="1"/>
          </p:cNvCxnSpPr>
          <p:nvPr/>
        </p:nvCxnSpPr>
        <p:spPr>
          <a:xfrm rot="10800000" flipH="1">
            <a:off x="2671750" y="2358113"/>
            <a:ext cx="869100" cy="6954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48" name="Google Shape;648;g9dd4d26a95_0_637"/>
          <p:cNvSpPr/>
          <p:nvPr/>
        </p:nvSpPr>
        <p:spPr>
          <a:xfrm>
            <a:off x="6385400" y="2317200"/>
            <a:ext cx="2427600" cy="11814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649" name="Google Shape;649;g9dd4d26a95_0_637"/>
          <p:cNvSpPr/>
          <p:nvPr/>
        </p:nvSpPr>
        <p:spPr>
          <a:xfrm>
            <a:off x="6568000" y="280167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cxnSp>
        <p:nvCxnSpPr>
          <p:cNvPr id="650" name="Google Shape;650;g9dd4d26a95_0_637"/>
          <p:cNvCxnSpPr>
            <a:stCxn id="640" idx="3"/>
            <a:endCxn id="649" idx="1"/>
          </p:cNvCxnSpPr>
          <p:nvPr/>
        </p:nvCxnSpPr>
        <p:spPr>
          <a:xfrm>
            <a:off x="5603350" y="3053525"/>
            <a:ext cx="9648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Architectural Views</a:t>
            </a:r>
            <a:endParaRPr/>
          </a:p>
        </p:txBody>
      </p:sp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❑"/>
            </a:pPr>
            <a:r>
              <a:rPr lang="en-US" sz="2720"/>
              <a:t>different approaches (models) </a:t>
            </a:r>
            <a:r>
              <a:rPr lang="en-US" sz="2720" dirty="0"/>
              <a:t>in the literature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 b="1" dirty="0"/>
              <a:t>Bass &amp; Clemens &amp; </a:t>
            </a:r>
            <a:r>
              <a:rPr lang="en-US" sz="2380" b="1" dirty="0" err="1"/>
              <a:t>Kazman</a:t>
            </a:r>
            <a:endParaRPr sz="2380" b="1"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 b="1" dirty="0" err="1"/>
              <a:t>Kruchten’s</a:t>
            </a:r>
            <a:r>
              <a:rPr lang="en-US" sz="2380" b="1" dirty="0"/>
              <a:t> 4+1 view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 u="sng" dirty="0">
                <a:solidFill>
                  <a:schemeClr val="hlink"/>
                </a:solidFill>
                <a:hlinkClick r:id="rId3"/>
              </a:rPr>
              <a:t>Rozanski &amp; Woods</a:t>
            </a:r>
            <a:endParaRPr dirty="0"/>
          </a:p>
          <a:p>
            <a:pPr marL="742950" lvl="1" indent="-283844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50"/>
              <a:buChar char="▪"/>
            </a:pPr>
            <a:r>
              <a:rPr lang="en-US" sz="2350" u="sng" dirty="0">
                <a:solidFill>
                  <a:schemeClr val="hlink"/>
                </a:solidFill>
                <a:hlinkClick r:id="rId4"/>
              </a:rPr>
              <a:t>C4 model</a:t>
            </a:r>
            <a:endParaRPr sz="2350" dirty="0"/>
          </a:p>
          <a:p>
            <a:pPr marL="34290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SzPts val="1360"/>
              <a:buChar char="❑"/>
            </a:pPr>
            <a:r>
              <a:rPr lang="en-US" sz="2720" dirty="0"/>
              <a:t>this lecture is about principles of architectural views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 dirty="0"/>
              <a:t>not about their graphical notations and documentation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 dirty="0"/>
              <a:t>may have standardized graphical notation</a:t>
            </a:r>
            <a:endParaRPr sz="2380" dirty="0"/>
          </a:p>
        </p:txBody>
      </p:sp>
      <p:sp>
        <p:nvSpPr>
          <p:cNvPr id="178" name="Google Shape;178;p3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dd4d26a95_0_598"/>
          <p:cNvSpPr txBox="1"/>
          <p:nvPr/>
        </p:nvSpPr>
        <p:spPr>
          <a:xfrm>
            <a:off x="262100" y="56600"/>
            <a:ext cx="70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uses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9dd4d26a95_0_598"/>
          <p:cNvSpPr/>
          <p:nvPr/>
        </p:nvSpPr>
        <p:spPr>
          <a:xfrm>
            <a:off x="426650" y="2317196"/>
            <a:ext cx="2427600" cy="11919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API</a:t>
            </a:r>
            <a:endParaRPr sz="1600"/>
          </a:p>
        </p:txBody>
      </p:sp>
      <p:sp>
        <p:nvSpPr>
          <p:cNvPr id="658" name="Google Shape;658;g9dd4d26a95_0_598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59" name="Google Shape;659;g9dd4d26a95_0_598"/>
          <p:cNvSpPr/>
          <p:nvPr/>
        </p:nvSpPr>
        <p:spPr>
          <a:xfrm>
            <a:off x="3358250" y="1565925"/>
            <a:ext cx="5508900" cy="23583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Services</a:t>
            </a:r>
            <a:endParaRPr sz="1600"/>
          </a:p>
        </p:txBody>
      </p:sp>
      <p:sp>
        <p:nvSpPr>
          <p:cNvPr id="660" name="Google Shape;660;g9dd4d26a95_0_598"/>
          <p:cNvSpPr/>
          <p:nvPr/>
        </p:nvSpPr>
        <p:spPr>
          <a:xfrm>
            <a:off x="3358250" y="4176600"/>
            <a:ext cx="2427600" cy="12570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Model</a:t>
            </a:r>
            <a:endParaRPr sz="1600"/>
          </a:p>
        </p:txBody>
      </p:sp>
      <p:sp>
        <p:nvSpPr>
          <p:cNvPr id="661" name="Google Shape;661;g9dd4d26a95_0_598"/>
          <p:cNvSpPr/>
          <p:nvPr/>
        </p:nvSpPr>
        <p:spPr>
          <a:xfrm>
            <a:off x="3540750" y="2801663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Related Datasets</a:t>
            </a:r>
            <a:endParaRPr/>
          </a:p>
        </p:txBody>
      </p:sp>
      <p:sp>
        <p:nvSpPr>
          <p:cNvPr id="662" name="Google Shape;662;g9dd4d26a95_0_598"/>
          <p:cNvSpPr/>
          <p:nvPr/>
        </p:nvSpPr>
        <p:spPr>
          <a:xfrm>
            <a:off x="3540750" y="4486800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663" name="Google Shape;663;g9dd4d26a95_0_598"/>
          <p:cNvSpPr/>
          <p:nvPr/>
        </p:nvSpPr>
        <p:spPr>
          <a:xfrm>
            <a:off x="609250" y="2801663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</a:t>
            </a:r>
            <a:r>
              <a:rPr lang="en-US">
                <a:solidFill>
                  <a:schemeClr val="dk1"/>
                </a:solidFill>
              </a:rPr>
              <a:t>Detail</a:t>
            </a:r>
            <a:endParaRPr/>
          </a:p>
        </p:txBody>
      </p:sp>
      <p:cxnSp>
        <p:nvCxnSpPr>
          <p:cNvPr id="664" name="Google Shape;664;g9dd4d26a95_0_598"/>
          <p:cNvCxnSpPr/>
          <p:nvPr/>
        </p:nvCxnSpPr>
        <p:spPr>
          <a:xfrm>
            <a:off x="426650" y="3953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65" name="Google Shape;665;g9dd4d26a95_0_598"/>
          <p:cNvCxnSpPr>
            <a:stCxn id="663" idx="3"/>
            <a:endCxn id="661" idx="1"/>
          </p:cNvCxnSpPr>
          <p:nvPr/>
        </p:nvCxnSpPr>
        <p:spPr>
          <a:xfrm>
            <a:off x="2671750" y="3053513"/>
            <a:ext cx="869000" cy="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66" name="Google Shape;666;g9dd4d26a95_0_598"/>
          <p:cNvCxnSpPr>
            <a:stCxn id="661" idx="2"/>
            <a:endCxn id="662" idx="0"/>
          </p:cNvCxnSpPr>
          <p:nvPr/>
        </p:nvCxnSpPr>
        <p:spPr>
          <a:xfrm>
            <a:off x="4572000" y="3305363"/>
            <a:ext cx="0" cy="1181437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67" name="Google Shape;667;g9dd4d26a95_0_598"/>
          <p:cNvSpPr txBox="1"/>
          <p:nvPr/>
        </p:nvSpPr>
        <p:spPr>
          <a:xfrm>
            <a:off x="1135825" y="56600"/>
            <a:ext cx="70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is-a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g9dd4d26a95_0_598"/>
          <p:cNvCxnSpPr/>
          <p:nvPr/>
        </p:nvCxnSpPr>
        <p:spPr>
          <a:xfrm>
            <a:off x="1300375" y="395300"/>
            <a:ext cx="3783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69" name="Google Shape;669;g9dd4d26a95_0_598"/>
          <p:cNvSpPr/>
          <p:nvPr/>
        </p:nvSpPr>
        <p:spPr>
          <a:xfrm>
            <a:off x="3540741" y="2106296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Dataset Detail</a:t>
            </a:r>
            <a:endParaRPr/>
          </a:p>
        </p:txBody>
      </p:sp>
      <p:cxnSp>
        <p:nvCxnSpPr>
          <p:cNvPr id="670" name="Google Shape;670;g9dd4d26a95_0_598"/>
          <p:cNvCxnSpPr>
            <a:stCxn id="663" idx="3"/>
            <a:endCxn id="669" idx="1"/>
          </p:cNvCxnSpPr>
          <p:nvPr/>
        </p:nvCxnSpPr>
        <p:spPr>
          <a:xfrm rot="10800000" flipH="1">
            <a:off x="2671750" y="2358113"/>
            <a:ext cx="869100" cy="6954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71" name="Google Shape;671;g9dd4d26a95_0_598"/>
          <p:cNvSpPr/>
          <p:nvPr/>
        </p:nvSpPr>
        <p:spPr>
          <a:xfrm>
            <a:off x="6289950" y="2454000"/>
            <a:ext cx="22377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Related Datacubes</a:t>
            </a:r>
            <a:endParaRPr/>
          </a:p>
        </p:txBody>
      </p:sp>
      <p:sp>
        <p:nvSpPr>
          <p:cNvPr id="672" name="Google Shape;672;g9dd4d26a95_0_598"/>
          <p:cNvSpPr/>
          <p:nvPr/>
        </p:nvSpPr>
        <p:spPr>
          <a:xfrm>
            <a:off x="6290150" y="3149375"/>
            <a:ext cx="22377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Related Taxonomies</a:t>
            </a:r>
            <a:endParaRPr/>
          </a:p>
        </p:txBody>
      </p:sp>
      <p:cxnSp>
        <p:nvCxnSpPr>
          <p:cNvPr id="673" name="Google Shape;673;g9dd4d26a95_0_598"/>
          <p:cNvCxnSpPr>
            <a:stCxn id="671" idx="1"/>
            <a:endCxn id="661" idx="3"/>
          </p:cNvCxnSpPr>
          <p:nvPr/>
        </p:nvCxnSpPr>
        <p:spPr>
          <a:xfrm flipH="1">
            <a:off x="5603250" y="2705850"/>
            <a:ext cx="686700" cy="347663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74" name="Google Shape;674;g9dd4d26a95_0_598"/>
          <p:cNvCxnSpPr>
            <a:stCxn id="672" idx="1"/>
            <a:endCxn id="661" idx="3"/>
          </p:cNvCxnSpPr>
          <p:nvPr/>
        </p:nvCxnSpPr>
        <p:spPr>
          <a:xfrm flipH="1" flipV="1">
            <a:off x="5603250" y="3053513"/>
            <a:ext cx="686900" cy="347712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675" name="Google Shape;675;g9dd4d26a95_0_598"/>
          <p:cNvSpPr/>
          <p:nvPr/>
        </p:nvSpPr>
        <p:spPr>
          <a:xfrm>
            <a:off x="6439550" y="4147950"/>
            <a:ext cx="2427600" cy="1181400"/>
          </a:xfrm>
          <a:prstGeom prst="rect">
            <a:avLst/>
          </a:prstGeom>
          <a:noFill/>
          <a:ln w="19050" cap="flat" cmpd="sng">
            <a:solidFill>
              <a:srgbClr val="D3F2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Source</a:t>
            </a:r>
            <a:endParaRPr sz="1600"/>
          </a:p>
        </p:txBody>
      </p:sp>
      <p:sp>
        <p:nvSpPr>
          <p:cNvPr id="676" name="Google Shape;676;g9dd4d26a95_0_598"/>
          <p:cNvSpPr/>
          <p:nvPr/>
        </p:nvSpPr>
        <p:spPr>
          <a:xfrm>
            <a:off x="6622150" y="4632425"/>
            <a:ext cx="2062500" cy="503700"/>
          </a:xfrm>
          <a:prstGeom prst="rect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Dataset Index</a:t>
            </a:r>
            <a:endParaRPr/>
          </a:p>
        </p:txBody>
      </p:sp>
      <p:cxnSp>
        <p:nvCxnSpPr>
          <p:cNvPr id="677" name="Google Shape;677;g9dd4d26a95_0_598"/>
          <p:cNvCxnSpPr>
            <a:endCxn id="676" idx="1"/>
          </p:cNvCxnSpPr>
          <p:nvPr/>
        </p:nvCxnSpPr>
        <p:spPr>
          <a:xfrm>
            <a:off x="5263750" y="3320675"/>
            <a:ext cx="1358400" cy="1563600"/>
          </a:xfrm>
          <a:prstGeom prst="straightConnector1">
            <a:avLst/>
          </a:prstGeom>
          <a:noFill/>
          <a:ln w="28575" cap="flat" cmpd="sng">
            <a:solidFill>
              <a:srgbClr val="97B853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ftr" idx="11"/>
          </p:nvPr>
        </p:nvSpPr>
        <p:spPr>
          <a:xfrm>
            <a:off x="2771775" y="6308725"/>
            <a:ext cx="5502275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NSWI130 - Software System Architectures - Introduction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22313" y="3588204"/>
            <a:ext cx="7772400" cy="218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End</a:t>
            </a:r>
            <a:br>
              <a:rPr lang="en-US" dirty="0"/>
            </a:br>
            <a:br>
              <a:rPr lang="en-US" dirty="0"/>
            </a:br>
            <a:r>
              <a:rPr lang="en-US" sz="2000" b="0" dirty="0">
                <a:solidFill>
                  <a:schemeClr val="tx1"/>
                </a:solidFill>
              </a:rPr>
              <a:t>Check </a:t>
            </a:r>
            <a:r>
              <a:rPr lang="cs-CZ" sz="2000" b="0" dirty="0">
                <a:solidFill>
                  <a:schemeClr val="tx1"/>
                </a:solidFill>
              </a:rPr>
              <a:t>out </a:t>
            </a:r>
            <a:r>
              <a:rPr lang="en-US" sz="2000" b="0" dirty="0">
                <a:solidFill>
                  <a:schemeClr val="tx1"/>
                </a:solidFill>
                <a:hlinkClick r:id="rId3"/>
              </a:rPr>
              <a:t>https://www.ksi.mff.cuni.cz/</a:t>
            </a:r>
            <a:r>
              <a:rPr lang="en-US" sz="2000" b="0" dirty="0">
                <a:solidFill>
                  <a:schemeClr val="tx1"/>
                </a:solidFill>
              </a:rPr>
              <a:t> for amazing student project topics and bachelor’s, master’s and doctoral theses.</a:t>
            </a:r>
            <a:endParaRPr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>
            <a:spLocks noGrp="1"/>
          </p:cNvSpPr>
          <p:nvPr>
            <p:ph type="ctrTitle"/>
          </p:nvPr>
        </p:nvSpPr>
        <p:spPr>
          <a:xfrm>
            <a:off x="759600" y="1598400"/>
            <a:ext cx="77724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(Bass, Clemens, Kazman)’s Architectural Views</a:t>
            </a:r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subTitle" idx="1"/>
          </p:nvPr>
        </p:nvSpPr>
        <p:spPr>
          <a:xfrm>
            <a:off x="1195200" y="30456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4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(Bass, Clemens, Kazman)’s Architectural Views</a:t>
            </a:r>
            <a:endParaRPr sz="2800"/>
          </a:p>
        </p:txBody>
      </p:sp>
      <p:sp>
        <p:nvSpPr>
          <p:cNvPr id="193" name="Google Shape;193;p6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4" name="Google Shape;194;p6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module viewpoint</a:t>
            </a:r>
            <a:endParaRPr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system structured into code units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component-and-connector viewpoint</a:t>
            </a:r>
            <a:endParaRPr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system structured into elements with runtime behavior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dirty="0"/>
              <a:t>allocation viewpoint</a:t>
            </a:r>
            <a:endParaRPr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relationship of the system to non-software structures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Module Viewpoint Definition</a:t>
            </a:r>
            <a:endParaRPr sz="2800"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❑"/>
            </a:pPr>
            <a:r>
              <a:rPr lang="en-US" sz="2720"/>
              <a:t>static implementation units of the system and their</a:t>
            </a:r>
            <a:endParaRPr sz="272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❑"/>
            </a:pPr>
            <a:r>
              <a:rPr lang="en-US" sz="2700"/>
              <a:t>code-based way of considering a system</a:t>
            </a:r>
            <a:endParaRPr sz="2700"/>
          </a:p>
          <a:p>
            <a:pPr marL="34290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SzPts val="1360"/>
              <a:buChar char="❑"/>
            </a:pPr>
            <a:r>
              <a:rPr lang="en-US" sz="2720" b="1">
                <a:solidFill>
                  <a:srgbClr val="8DC63F"/>
                </a:solidFill>
              </a:rPr>
              <a:t>elements</a:t>
            </a:r>
            <a:r>
              <a:rPr lang="en-US" sz="2720">
                <a:solidFill>
                  <a:srgbClr val="8DC63F"/>
                </a:solidFill>
              </a:rPr>
              <a:t> </a:t>
            </a:r>
            <a:r>
              <a:rPr lang="en-US" sz="2720"/>
              <a:t>= </a:t>
            </a:r>
            <a:r>
              <a:rPr lang="en-US" sz="2720" b="1">
                <a:solidFill>
                  <a:srgbClr val="8DC63F"/>
                </a:solidFill>
              </a:rPr>
              <a:t>modules</a:t>
            </a:r>
            <a:endParaRPr sz="272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/>
              <a:t>implementation unit that provides a coherent set of responsibilities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SzPts val="2380"/>
              <a:buChar char="▪"/>
            </a:pPr>
            <a:r>
              <a:rPr lang="en-US" sz="2380"/>
              <a:t>has properties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2040"/>
              <a:buChar char="•"/>
            </a:pPr>
            <a:r>
              <a:rPr lang="en-US" sz="2040"/>
              <a:t>name, ...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SzPts val="1360"/>
              <a:buChar char="❑"/>
            </a:pPr>
            <a:r>
              <a:rPr lang="en-US" sz="2720" b="1">
                <a:solidFill>
                  <a:srgbClr val="8DC63F"/>
                </a:solidFill>
              </a:rPr>
              <a:t>relationships</a:t>
            </a:r>
            <a:r>
              <a:rPr lang="en-US" sz="2720">
                <a:solidFill>
                  <a:srgbClr val="8DC63F"/>
                </a:solidFill>
              </a:rPr>
              <a:t> </a:t>
            </a:r>
            <a:r>
              <a:rPr lang="en-US" sz="2720"/>
              <a:t>= static relationships between modules</a:t>
            </a:r>
            <a:endParaRPr/>
          </a:p>
          <a:p>
            <a:pPr marL="742950" lvl="1" indent="-26225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SzPts val="2350"/>
              <a:buChar char="▪"/>
            </a:pPr>
            <a:r>
              <a:rPr lang="en-US" sz="2350"/>
              <a:t>part of, depends on (uses) and is a</a:t>
            </a:r>
            <a:endParaRPr sz="2350"/>
          </a:p>
        </p:txBody>
      </p:sp>
      <p:sp>
        <p:nvSpPr>
          <p:cNvPr id="202" name="Google Shape;202;p7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Module Viewpoint</a:t>
            </a:r>
            <a:endParaRPr sz="2800"/>
          </a:p>
        </p:txBody>
      </p:sp>
      <p:sp>
        <p:nvSpPr>
          <p:cNvPr id="209" name="Google Shape;209;p8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SzPts val="1300"/>
              <a:buChar char="❑"/>
            </a:pPr>
            <a:r>
              <a:rPr lang="en-US" sz="2900"/>
              <a:t>What is the functional responsibility of a module?</a:t>
            </a:r>
            <a:endParaRPr sz="2900"/>
          </a:p>
          <a:p>
            <a:pPr marL="342900" lvl="0" indent="-323850" algn="l" rtl="0">
              <a:spcBef>
                <a:spcPts val="640"/>
              </a:spcBef>
              <a:spcAft>
                <a:spcPts val="0"/>
              </a:spcAft>
              <a:buSzPts val="1300"/>
              <a:buChar char="❑"/>
            </a:pPr>
            <a:r>
              <a:rPr lang="en-US" sz="2900"/>
              <a:t>What other modules a module uses?</a:t>
            </a:r>
            <a:endParaRPr sz="2900"/>
          </a:p>
          <a:p>
            <a:pPr marL="342900" lvl="0" indent="-323850" algn="l" rtl="0">
              <a:spcBef>
                <a:spcPts val="640"/>
              </a:spcBef>
              <a:spcAft>
                <a:spcPts val="0"/>
              </a:spcAft>
              <a:buSzPts val="1300"/>
              <a:buChar char="❑"/>
            </a:pPr>
            <a:r>
              <a:rPr lang="en-US" sz="2900"/>
              <a:t>What modules are related to a module by part-of or generalization relationships?</a:t>
            </a:r>
            <a:endParaRPr sz="2900"/>
          </a:p>
        </p:txBody>
      </p:sp>
      <p:sp>
        <p:nvSpPr>
          <p:cNvPr id="210" name="Google Shape;210;p8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Module Viewpoint</a:t>
            </a:r>
            <a:endParaRPr sz="2800"/>
          </a:p>
        </p:txBody>
      </p:sp>
      <p:sp>
        <p:nvSpPr>
          <p:cNvPr id="217" name="Google Shape;217;p9"/>
          <p:cNvSpPr txBox="1">
            <a:spLocks noGrp="1"/>
          </p:cNvSpPr>
          <p:nvPr>
            <p:ph type="body" idx="1"/>
          </p:nvPr>
        </p:nvSpPr>
        <p:spPr>
          <a:xfrm>
            <a:off x="457200" y="1125538"/>
            <a:ext cx="8229600" cy="5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Shows decomposition of code into units.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Determines assumptions each unit can make about other units.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1600"/>
              <a:buChar char="❑"/>
            </a:pPr>
            <a:r>
              <a:rPr lang="en-US"/>
              <a:t>Helps with project planning and work assignments.</a:t>
            </a: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ldNum" idx="12"/>
          </p:nvPr>
        </p:nvSpPr>
        <p:spPr>
          <a:xfrm>
            <a:off x="8274050" y="6308725"/>
            <a:ext cx="76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 patičkou">
  <a:themeElements>
    <a:clrScheme name="Kancelář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1380</Words>
  <Application>Microsoft Office PowerPoint</Application>
  <PresentationFormat>On-screen Show (4:3)</PresentationFormat>
  <Paragraphs>455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Noto Sans Symbols</vt:lpstr>
      <vt:lpstr>S patičkou</vt:lpstr>
      <vt:lpstr>Software System Architectures (NSWI130) Architectural Views</vt:lpstr>
      <vt:lpstr>IEEE 1471 Conceptual Framework</vt:lpstr>
      <vt:lpstr>PowerPoint Presentation</vt:lpstr>
      <vt:lpstr>Architectural Views</vt:lpstr>
      <vt:lpstr>(Bass, Clemens, Kazman)’s Architectural Views</vt:lpstr>
      <vt:lpstr>(Bass, Clemens, Kazman)’s Architectural Views</vt:lpstr>
      <vt:lpstr>Module Viewpoint Definition</vt:lpstr>
      <vt:lpstr>Why Module Viewpoint</vt:lpstr>
      <vt:lpstr>Why Module Viewpoint</vt:lpstr>
      <vt:lpstr>Why Module Viewpoint</vt:lpstr>
      <vt:lpstr>Why Module Viewpoint</vt:lpstr>
      <vt:lpstr>Why Module Viewpoint</vt:lpstr>
      <vt:lpstr>Module Properties</vt:lpstr>
      <vt:lpstr>Specific Kinds of Module Viewpoint</vt:lpstr>
      <vt:lpstr>Decomposition Viewpoint</vt:lpstr>
      <vt:lpstr>Module in Decomposition Viewpoint</vt:lpstr>
      <vt:lpstr>Why Decomposition Viewpoint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 and Source Code</vt:lpstr>
      <vt:lpstr>Modules and Source Code</vt:lpstr>
      <vt:lpstr>Modules and Source Code</vt:lpstr>
      <vt:lpstr>Modules and Source Code</vt:lpstr>
      <vt:lpstr>Usage Viewpoint</vt:lpstr>
      <vt:lpstr>Why Usage Viewpoint</vt:lpstr>
      <vt:lpstr>PowerPoint Presentation</vt:lpstr>
      <vt:lpstr>PowerPoint Presentation</vt:lpstr>
      <vt:lpstr>PowerPoint Presentation</vt:lpstr>
      <vt:lpstr>Usage Viewpoint</vt:lpstr>
      <vt:lpstr>Class Viewpoint</vt:lpstr>
      <vt:lpstr>PowerPoint Presentation</vt:lpstr>
      <vt:lpstr>PowerPoint Presentation</vt:lpstr>
      <vt:lpstr>The End  Check out https://www.ksi.mff.cuni.cz/ for amazing student project topics and bachelor’s, master’s and doctoral theses.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System Architectures (NSWI130) Architectural Views</dc:title>
  <dc:creator>martin</dc:creator>
  <cp:lastModifiedBy>Martin Nečaský</cp:lastModifiedBy>
  <cp:revision>3</cp:revision>
  <dcterms:modified xsi:type="dcterms:W3CDTF">2022-10-06T11:32:16Z</dcterms:modified>
</cp:coreProperties>
</file>